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92" r:id="rId4"/>
    <p:sldId id="293" r:id="rId5"/>
    <p:sldId id="294" r:id="rId6"/>
    <p:sldId id="295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1" r:id="rId19"/>
    <p:sldId id="312" r:id="rId20"/>
    <p:sldId id="280" r:id="rId21"/>
    <p:sldId id="314" r:id="rId22"/>
    <p:sldId id="296" r:id="rId23"/>
    <p:sldId id="297" r:id="rId24"/>
    <p:sldId id="313" r:id="rId25"/>
    <p:sldId id="315" r:id="rId26"/>
    <p:sldId id="317" r:id="rId27"/>
    <p:sldId id="316" r:id="rId28"/>
    <p:sldId id="321" r:id="rId29"/>
    <p:sldId id="325" r:id="rId30"/>
    <p:sldId id="319" r:id="rId31"/>
    <p:sldId id="323" r:id="rId32"/>
    <p:sldId id="327" r:id="rId33"/>
    <p:sldId id="326" r:id="rId34"/>
    <p:sldId id="322" r:id="rId35"/>
    <p:sldId id="318" r:id="rId36"/>
    <p:sldId id="320" r:id="rId37"/>
    <p:sldId id="324" r:id="rId38"/>
    <p:sldId id="290" r:id="rId39"/>
    <p:sldId id="26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63669" autoAdjust="0"/>
  </p:normalViewPr>
  <p:slideViewPr>
    <p:cSldViewPr>
      <p:cViewPr>
        <p:scale>
          <a:sx n="60" d="100"/>
          <a:sy n="60" d="100"/>
        </p:scale>
        <p:origin x="-250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9D66E-E6AE-4CBF-8186-144CDA6091E5}" type="datetimeFigureOut">
              <a:rPr lang="fr-FR" smtClean="0"/>
              <a:t>08/12/2018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FF6A9-25A1-464D-8A56-272C2E574E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0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p.burner@fub.fr" TargetMode="External"/><Relationship Id="rId3" Type="http://schemas.openxmlformats.org/officeDocument/2006/relationships/hyperlink" Target="https://www.paris.fr/velo" TargetMode="External"/><Relationship Id="rId7" Type="http://schemas.openxmlformats.org/officeDocument/2006/relationships/hyperlink" Target="https://streetmix.net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arlons-velo.fr/barometre-villes-cyclables#!" TargetMode="External"/><Relationship Id="rId5" Type="http://schemas.openxmlformats.org/officeDocument/2006/relationships/hyperlink" Target="https://parisenselle.fr/" TargetMode="External"/><Relationship Id="rId4" Type="http://schemas.openxmlformats.org/officeDocument/2006/relationships/hyperlink" Target="https://www.cerema.fr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fr-FR" b="1" dirty="0" smtClean="0"/>
              <a:t>Objectifs pédagogiques</a:t>
            </a:r>
            <a:endParaRPr lang="fr-FR" dirty="0" smtClean="0"/>
          </a:p>
          <a:p>
            <a:pPr fontAlgn="base"/>
            <a:r>
              <a:rPr lang="fr-FR" dirty="0" smtClean="0"/>
              <a:t>A l’issue de la formation, le participant sera capable :</a:t>
            </a:r>
          </a:p>
          <a:p>
            <a:pPr fontAlgn="base"/>
            <a:r>
              <a:rPr lang="fr-FR" dirty="0" smtClean="0"/>
              <a:t>de mobiliser un argumentaire scientifique étayé en faveur d’un urbanisme cyclable inclusif,</a:t>
            </a:r>
          </a:p>
          <a:p>
            <a:pPr fontAlgn="base"/>
            <a:r>
              <a:rPr lang="fr-FR" dirty="0" smtClean="0"/>
              <a:t>d’identifier un certain nombre d’aménagements cyclables dysfonctionnels,</a:t>
            </a:r>
          </a:p>
          <a:p>
            <a:pPr fontAlgn="base"/>
            <a:r>
              <a:rPr lang="fr-FR" dirty="0" smtClean="0"/>
              <a:t>d’utiliser l’application libre </a:t>
            </a:r>
            <a:r>
              <a:rPr lang="fr-FR" dirty="0" err="1" smtClean="0"/>
              <a:t>Streetmix</a:t>
            </a:r>
            <a:r>
              <a:rPr lang="fr-FR" dirty="0" smtClean="0"/>
              <a:t> pour concevoir des profils de voiries cyclables,</a:t>
            </a:r>
          </a:p>
          <a:p>
            <a:pPr fontAlgn="base"/>
            <a:r>
              <a:rPr lang="fr-FR" dirty="0" smtClean="0"/>
              <a:t>de reconnaître les grands traits d’un aménagement cyclable réussi.</a:t>
            </a:r>
          </a:p>
          <a:p>
            <a:pPr fontAlgn="base"/>
            <a:r>
              <a:rPr lang="fr-FR" dirty="0" smtClean="0"/>
              <a:t> </a:t>
            </a:r>
          </a:p>
          <a:p>
            <a:pPr fontAlgn="base"/>
            <a:r>
              <a:rPr lang="fr-FR" b="1" dirty="0" smtClean="0"/>
              <a:t>Intervenants</a:t>
            </a:r>
            <a:endParaRPr lang="fr-FR" dirty="0" smtClean="0"/>
          </a:p>
          <a:p>
            <a:pPr fontAlgn="base"/>
            <a:r>
              <a:rPr lang="fr-FR" b="1" dirty="0" smtClean="0"/>
              <a:t>Charlotte </a:t>
            </a:r>
            <a:r>
              <a:rPr lang="fr-FR" b="1" dirty="0" err="1" smtClean="0"/>
              <a:t>Guth</a:t>
            </a:r>
            <a:r>
              <a:rPr lang="fr-FR" dirty="0" smtClean="0"/>
              <a:t>, Responsable de la Mission Aménagements Cyclables - </a:t>
            </a:r>
            <a:r>
              <a:rPr lang="fr-FR" b="1" dirty="0" smtClean="0">
                <a:hlinkClick r:id="rId3"/>
              </a:rPr>
              <a:t>Ville de Paris</a:t>
            </a:r>
            <a:endParaRPr lang="fr-FR" dirty="0" smtClean="0"/>
          </a:p>
          <a:p>
            <a:pPr fontAlgn="base"/>
            <a:r>
              <a:rPr lang="fr-FR" b="1" dirty="0" smtClean="0"/>
              <a:t>Thomas </a:t>
            </a:r>
            <a:r>
              <a:rPr lang="fr-FR" b="1" dirty="0" err="1" smtClean="0"/>
              <a:t>Jouannot</a:t>
            </a:r>
            <a:r>
              <a:rPr lang="fr-FR" dirty="0" smtClean="0"/>
              <a:t>, Responsable Sécurité Routière et Développement de l’Usage du Vélo - </a:t>
            </a:r>
            <a:r>
              <a:rPr lang="fr-FR" b="1" dirty="0" err="1" smtClean="0">
                <a:hlinkClick r:id="rId4"/>
              </a:rPr>
              <a:t>Cerema</a:t>
            </a:r>
            <a:endParaRPr lang="fr-FR" dirty="0" smtClean="0"/>
          </a:p>
          <a:p>
            <a:pPr fontAlgn="base"/>
            <a:r>
              <a:rPr lang="fr-FR" b="1" dirty="0" err="1" smtClean="0"/>
              <a:t>Rivo</a:t>
            </a:r>
            <a:r>
              <a:rPr lang="fr-FR" b="1" dirty="0" smtClean="0"/>
              <a:t> </a:t>
            </a:r>
            <a:r>
              <a:rPr lang="fr-FR" b="1" dirty="0" err="1" smtClean="0"/>
              <a:t>Vasta</a:t>
            </a:r>
            <a:r>
              <a:rPr lang="fr-FR" dirty="0" smtClean="0"/>
              <a:t>, Référent Aménagements Cyclables et Comité Vélo 75 - </a:t>
            </a:r>
            <a:r>
              <a:rPr lang="fr-FR" b="1" dirty="0" smtClean="0">
                <a:hlinkClick r:id="rId5"/>
              </a:rPr>
              <a:t>Paris en Selle</a:t>
            </a:r>
            <a:endParaRPr lang="fr-FR" dirty="0" smtClean="0"/>
          </a:p>
          <a:p>
            <a:pPr fontAlgn="base"/>
            <a:r>
              <a:rPr lang="fr-FR" dirty="0" smtClean="0"/>
              <a:t> </a:t>
            </a:r>
          </a:p>
          <a:p>
            <a:pPr fontAlgn="base"/>
            <a:r>
              <a:rPr lang="fr-FR" b="1" dirty="0" smtClean="0"/>
              <a:t>Déroulé</a:t>
            </a:r>
            <a:endParaRPr lang="fr-FR" dirty="0" smtClean="0"/>
          </a:p>
          <a:p>
            <a:pPr fontAlgn="base"/>
            <a:r>
              <a:rPr lang="fr-FR" dirty="0" err="1" smtClean="0"/>
              <a:t>13h30</a:t>
            </a:r>
            <a:r>
              <a:rPr lang="fr-FR" dirty="0" smtClean="0"/>
              <a:t> : Accueil - Café</a:t>
            </a:r>
          </a:p>
          <a:p>
            <a:pPr fontAlgn="base"/>
            <a:r>
              <a:rPr lang="fr-FR" dirty="0" err="1" smtClean="0"/>
              <a:t>14h</a:t>
            </a:r>
            <a:r>
              <a:rPr lang="fr-FR" dirty="0" smtClean="0"/>
              <a:t> à </a:t>
            </a:r>
            <a:r>
              <a:rPr lang="fr-FR" dirty="0" err="1" smtClean="0"/>
              <a:t>14h30</a:t>
            </a:r>
            <a:r>
              <a:rPr lang="fr-FR" dirty="0" smtClean="0"/>
              <a:t> : Introduction. Enseignements du </a:t>
            </a:r>
            <a:r>
              <a:rPr lang="fr-FR" dirty="0" smtClean="0">
                <a:hlinkClick r:id="rId6"/>
              </a:rPr>
              <a:t>baromètre des villes cyclables 2018</a:t>
            </a:r>
            <a:r>
              <a:rPr lang="fr-FR" dirty="0" smtClean="0"/>
              <a:t>. Etat de la science concernant les besoins de la population en matière d’aménagements cyclables.</a:t>
            </a:r>
          </a:p>
          <a:p>
            <a:pPr fontAlgn="base"/>
            <a:r>
              <a:rPr lang="fr-FR" dirty="0" err="1" smtClean="0"/>
              <a:t>14h30-15h</a:t>
            </a:r>
            <a:r>
              <a:rPr lang="fr-FR" dirty="0" smtClean="0"/>
              <a:t> : Revue des photos d’aménagements ratés, suivie d’une présentation de </a:t>
            </a:r>
            <a:r>
              <a:rPr lang="fr-FR" dirty="0" err="1" smtClean="0">
                <a:hlinkClick r:id="rId7"/>
              </a:rPr>
              <a:t>Streetmix</a:t>
            </a:r>
            <a:r>
              <a:rPr lang="fr-FR" dirty="0" smtClean="0"/>
              <a:t> et d’un atelier de découverte de l’application.</a:t>
            </a:r>
          </a:p>
          <a:p>
            <a:pPr fontAlgn="base"/>
            <a:r>
              <a:rPr lang="fr-FR" dirty="0" err="1" smtClean="0"/>
              <a:t>15h-15h30</a:t>
            </a:r>
            <a:r>
              <a:rPr lang="fr-FR" dirty="0" smtClean="0"/>
              <a:t> : Les échecs de l’urbanisme cyclable passé et présent. Où en est-on en France (collectivités, experts, associations) sur les compétences en matière d’urbanisme cyclable ?</a:t>
            </a:r>
          </a:p>
          <a:p>
            <a:pPr fontAlgn="base"/>
            <a:r>
              <a:rPr lang="fr-FR" b="1" dirty="0" smtClean="0"/>
              <a:t>PAUSE</a:t>
            </a:r>
            <a:endParaRPr lang="fr-FR" dirty="0" smtClean="0"/>
          </a:p>
          <a:p>
            <a:pPr fontAlgn="base"/>
            <a:r>
              <a:rPr lang="fr-FR" dirty="0" err="1" smtClean="0"/>
              <a:t>15h45-16h15</a:t>
            </a:r>
            <a:r>
              <a:rPr lang="fr-FR" dirty="0" smtClean="0"/>
              <a:t> : Revue des photos d’aménagements réussis, suivie d’un atelier </a:t>
            </a:r>
            <a:r>
              <a:rPr lang="fr-FR" dirty="0" err="1" smtClean="0">
                <a:hlinkClick r:id="rId7"/>
              </a:rPr>
              <a:t>Streetmix</a:t>
            </a:r>
            <a:r>
              <a:rPr lang="fr-FR" dirty="0" smtClean="0"/>
              <a:t>.</a:t>
            </a:r>
          </a:p>
          <a:p>
            <a:pPr fontAlgn="base"/>
            <a:r>
              <a:rPr lang="fr-FR" dirty="0" err="1" smtClean="0"/>
              <a:t>16h15-16h45</a:t>
            </a:r>
            <a:r>
              <a:rPr lang="fr-FR" dirty="0" smtClean="0"/>
              <a:t> : Quels principes pour un urbanisme cyclable universel et inclusif ? Etude de cas : la rue apaisée, la rue de transit, l’intersection.</a:t>
            </a:r>
          </a:p>
          <a:p>
            <a:pPr fontAlgn="base"/>
            <a:r>
              <a:rPr lang="fr-FR" dirty="0" err="1" smtClean="0"/>
              <a:t>16h45-17h</a:t>
            </a:r>
            <a:r>
              <a:rPr lang="fr-FR" dirty="0" smtClean="0"/>
              <a:t> : Evaluation de la formation</a:t>
            </a:r>
          </a:p>
          <a:p>
            <a:pPr fontAlgn="base"/>
            <a:r>
              <a:rPr lang="fr-FR" dirty="0" smtClean="0"/>
              <a:t>Après </a:t>
            </a:r>
            <a:r>
              <a:rPr lang="fr-FR" dirty="0" err="1" smtClean="0"/>
              <a:t>17h</a:t>
            </a:r>
            <a:r>
              <a:rPr lang="fr-FR" dirty="0" smtClean="0"/>
              <a:t> : Possibilité de visite technique à vélo (avec vélo personnel dans la mesure du possible)</a:t>
            </a:r>
          </a:p>
          <a:p>
            <a:pPr fontAlgn="base"/>
            <a:r>
              <a:rPr lang="fr-FR" dirty="0" smtClean="0"/>
              <a:t> </a:t>
            </a:r>
          </a:p>
          <a:p>
            <a:pPr fontAlgn="base"/>
            <a:r>
              <a:rPr lang="fr-FR" b="1" dirty="0" err="1" smtClean="0"/>
              <a:t>Pré-requis</a:t>
            </a:r>
            <a:endParaRPr lang="fr-FR" dirty="0" smtClean="0"/>
          </a:p>
          <a:p>
            <a:pPr fontAlgn="base"/>
            <a:r>
              <a:rPr lang="fr-FR" dirty="0" smtClean="0"/>
              <a:t>Chaque participant est invité à venir muni d’un ordinateur portable doté d’un wifi</a:t>
            </a:r>
          </a:p>
          <a:p>
            <a:pPr fontAlgn="base"/>
            <a:r>
              <a:rPr lang="fr-FR" dirty="0" smtClean="0"/>
              <a:t>Chaque participant est invité à envoyer une photo + adresse d’un aménagement cyclable à </a:t>
            </a:r>
            <a:r>
              <a:rPr lang="fr-FR" dirty="0" err="1" smtClean="0">
                <a:hlinkClick r:id="rId8"/>
              </a:rPr>
              <a:t>p.burner@fub.fr</a:t>
            </a:r>
            <a:r>
              <a:rPr lang="fr-FR" dirty="0" smtClean="0"/>
              <a:t> :</a:t>
            </a:r>
          </a:p>
          <a:p>
            <a:pPr lvl="1" fontAlgn="base"/>
            <a:r>
              <a:rPr lang="fr-FR" dirty="0" smtClean="0"/>
              <a:t>qu’il juge très insatisfaisant</a:t>
            </a:r>
          </a:p>
          <a:p>
            <a:pPr lvl="1" fontAlgn="base"/>
            <a:r>
              <a:rPr lang="fr-FR" dirty="0" smtClean="0"/>
              <a:t>qu’il juge parmi les mieux réussis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FF6A9-25A1-464D-8A56-272C2E574EB5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89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5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1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3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1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0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7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0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3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92B00-90AB-4FCD-A0BF-88F03B4602A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3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louis.belenfant@mdb-idf.or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-mobilite.mutualiz.eu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alfortville.fr/-a-vous-la-parole-907-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www.fub.fr/evenements/urbanisme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Réunion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7592888" cy="2351112"/>
          </a:xfrm>
        </p:spPr>
        <p:txBody>
          <a:bodyPr>
            <a:normAutofit/>
          </a:bodyPr>
          <a:lstStyle/>
          <a:p>
            <a:r>
              <a:rPr lang="fr-FR" dirty="0" smtClean="0"/>
              <a:t>28 Novembre 18 </a:t>
            </a:r>
          </a:p>
          <a:p>
            <a:r>
              <a:rPr lang="fr-FR" dirty="0" err="1" smtClean="0"/>
              <a:t>20h00-22h00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(extinction des feux à </a:t>
            </a:r>
            <a:r>
              <a:rPr lang="fr-FR" dirty="0" err="1" smtClean="0"/>
              <a:t>21h55</a:t>
            </a:r>
            <a:r>
              <a:rPr lang="fr-FR" dirty="0" smtClean="0"/>
              <a:t>)</a:t>
            </a:r>
          </a:p>
          <a:p>
            <a:r>
              <a:rPr lang="fr-FR" dirty="0" smtClean="0"/>
              <a:t>La Géothermie</a:t>
            </a:r>
            <a:endParaRPr lang="en-US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2" b="34095"/>
          <a:stretch/>
        </p:blipFill>
        <p:spPr bwMode="auto">
          <a:xfrm>
            <a:off x="2116054" y="908720"/>
            <a:ext cx="4980940" cy="97155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58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fr59407\Documents\PAV\photos\villageAsso15sept18etparissansVoiture16sept\P916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8920882" cy="66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49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fr59407\Documents\PAV\photos\villageAsso15sept18etparissansVoiture16sept\P916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56786" cy="60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28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fr59407\Documents\PAV\photos\villageAsso15sept18etparissansVoiture16sept\P916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72810" cy="62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8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fr59407\Documents\PAV\photos\villageAsso15sept18etparissansVoiture16sept\P916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16826" cy="631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669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fr59407\Documents\PAV\photos\villageAsso15sept18etparissansVoiture16sept\P916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56786" cy="60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31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C:\Users\fr59407\Documents\PAV\photos\villageAsso15sept18etparissansVoiture16sept\P916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16826" cy="631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31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C:\Users\fr59407\Documents\PAV\photos\villageAsso15sept18etparissansVoiture16sept\P916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88834" cy="63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9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C:\Users\fr59407\Documents\PAV\photos\villageAsso15sept18etparissansVoiture16sept\P916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41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r59407\Documents\PAV\photos\villageAsso15sept18etparissansVoiture16sept\P916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7558" y="2268463"/>
            <a:ext cx="5115914" cy="38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66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C:\Users\fr59407\Documents\PAV\photos\villageAsso15sept18etparissansVoiture16sept\P916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649965" cy="57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39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C:\Users\fr59407\Documents\PAV\photos\villageAsso15sept18etparissansVoiture16sept\P916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76866" cy="65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8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Ordre du Jour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5933"/>
            <a:ext cx="8229600" cy="4785395"/>
          </a:xfrm>
        </p:spPr>
        <p:txBody>
          <a:bodyPr>
            <a:normAutofit fontScale="85000" lnSpcReduction="20000"/>
          </a:bodyPr>
          <a:lstStyle/>
          <a:p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Retour 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sur </a:t>
            </a:r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les dernières activités</a:t>
            </a:r>
          </a:p>
          <a:p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Point Travaux/infrastructures/actualités</a:t>
            </a:r>
            <a:endParaRPr lang="fr-FR" sz="33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Rappel 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sur la consultation citoyenne : devenir des emplacements </a:t>
            </a:r>
            <a:r>
              <a:rPr lang="fr-FR" sz="3300" b="1" dirty="0" err="1">
                <a:solidFill>
                  <a:schemeClr val="accent1">
                    <a:lumMod val="75000"/>
                  </a:schemeClr>
                </a:solidFill>
              </a:rPr>
              <a:t>Autolib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 (QUESTIONNAIRE A REMPLIR AVANT LE 30 novembre)</a:t>
            </a:r>
          </a:p>
          <a:p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Présentation 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du Collectif Vélo </a:t>
            </a:r>
            <a:r>
              <a:rPr lang="fr-FR" sz="3300" b="1" dirty="0" err="1">
                <a:solidFill>
                  <a:schemeClr val="accent1">
                    <a:lumMod val="75000"/>
                  </a:schemeClr>
                </a:solidFill>
              </a:rPr>
              <a:t>IDF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 (initiative de </a:t>
            </a:r>
            <a:r>
              <a:rPr lang="fr-FR" sz="3300" b="1" dirty="0" err="1">
                <a:solidFill>
                  <a:schemeClr val="accent1">
                    <a:lumMod val="75000"/>
                  </a:schemeClr>
                </a:solidFill>
              </a:rPr>
              <a:t>MDB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Retour 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sur la Formation </a:t>
            </a:r>
            <a:r>
              <a:rPr lang="fr-FR" sz="3300" b="1" dirty="0" err="1">
                <a:solidFill>
                  <a:schemeClr val="accent1">
                    <a:lumMod val="75000"/>
                  </a:schemeClr>
                </a:solidFill>
              </a:rPr>
              <a:t>FUB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/Paris en Selle : « urbanisme cyclable »</a:t>
            </a:r>
          </a:p>
          <a:p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Choix </a:t>
            </a:r>
            <a:r>
              <a:rPr lang="fr-FR" sz="3300" b="1" dirty="0">
                <a:solidFill>
                  <a:schemeClr val="accent1">
                    <a:lumMod val="75000"/>
                  </a:schemeClr>
                </a:solidFill>
              </a:rPr>
              <a:t>dates Comptoir des Associations et Bourse aux Vélo </a:t>
            </a:r>
            <a:r>
              <a:rPr lang="fr-FR" sz="3300" b="1" dirty="0" smtClean="0">
                <a:solidFill>
                  <a:schemeClr val="accent1">
                    <a:lumMod val="75000"/>
                  </a:schemeClr>
                </a:solidFill>
              </a:rPr>
              <a:t>2019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Autres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informations à partager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- Envies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Suggestions 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2" y="836712"/>
            <a:ext cx="4123822" cy="1143000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Balade 18 </a:t>
            </a:r>
            <a:r>
              <a:rPr lang="fr-FR" b="1" dirty="0">
                <a:ln/>
                <a:solidFill>
                  <a:schemeClr val="accent3"/>
                </a:solidFill>
              </a:rPr>
              <a:t>novembre 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/>
            </a:r>
            <a:br>
              <a:rPr lang="fr-FR" b="1" dirty="0" smtClean="0">
                <a:ln/>
                <a:solidFill>
                  <a:schemeClr val="accent3"/>
                </a:solidFill>
              </a:rPr>
            </a:br>
            <a:r>
              <a:rPr lang="fr-FR" b="1" dirty="0" smtClean="0">
                <a:ln/>
                <a:solidFill>
                  <a:schemeClr val="accent3"/>
                </a:solidFill>
              </a:rPr>
              <a:t>(</a:t>
            </a:r>
            <a:r>
              <a:rPr lang="fr-FR" b="1" dirty="0">
                <a:ln/>
                <a:solidFill>
                  <a:schemeClr val="accent3"/>
                </a:solidFill>
              </a:rPr>
              <a:t>Bois de Vincennes)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20482" name="Picture 2" descr="C:\Users\fr59407\Documents\PAV\photos\bois vincennes 18nov18\TG5\PB17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4752" y="878752"/>
            <a:ext cx="6833692" cy="51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C:\Users\fr59407\Documents\PAV\photos\bois vincennes 18nov18\TG5\PB18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38023" cy="59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4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C:\Users\fr59407\Documents\PAV\photos\bois vincennes 18nov18\TG5\PB17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28794" cy="609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11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C:\Users\fr59407\Documents\PAV\photos\bois vincennes 18nov18\TG5\PB17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2" y="116632"/>
            <a:ext cx="854572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2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C:\Users\fr59407\Documents\PAV\photos\bois vincennes 18nov18\437_1811\IMG_99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2"/>
          <a:stretch/>
        </p:blipFill>
        <p:spPr bwMode="auto">
          <a:xfrm>
            <a:off x="-180527" y="1124744"/>
            <a:ext cx="9315272" cy="54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5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C:\Users\fr59407\Documents\PAV\photos\bois vincennes 18nov18\437_1811\IMG_9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39"/>
            <a:ext cx="8949608" cy="59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7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C:\Users\fr59407\Documents\PAV\photos\bois vincennes 18nov18\437_1811\IMG_9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473444" cy="498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26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C:\Users\fr59407\Documents\PAV\photos\bois vincennes 18nov18\437_1811\IMG_9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941496" cy="5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96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Actualités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6768752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Création compte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Twitter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MDB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94 </a:t>
            </a:r>
            <a:r>
              <a:rPr lang="fr-FR" dirty="0"/>
              <a:t>pour les 3 antennes Alfortville, Ivry et Val de </a:t>
            </a:r>
            <a:r>
              <a:rPr lang="fr-FR" dirty="0" smtClean="0"/>
              <a:t>Bièvre</a:t>
            </a:r>
          </a:p>
          <a:p>
            <a:pPr lvl="1">
              <a:buFontTx/>
              <a:buChar char="-"/>
            </a:pPr>
            <a:r>
              <a:rPr lang="fr-FR" dirty="0" smtClean="0"/>
              <a:t>Cyprien caraco – Place au Vélo Alfortville</a:t>
            </a:r>
          </a:p>
          <a:p>
            <a:pPr lvl="1">
              <a:buFontTx/>
              <a:buChar char="-"/>
            </a:pPr>
            <a:r>
              <a:rPr lang="fr-FR" dirty="0" smtClean="0"/>
              <a:t>Christine </a:t>
            </a:r>
            <a:r>
              <a:rPr lang="fr-FR" dirty="0"/>
              <a:t>Blondel </a:t>
            </a:r>
            <a:r>
              <a:rPr lang="fr-FR" dirty="0" smtClean="0"/>
              <a:t> -  Val </a:t>
            </a:r>
            <a:r>
              <a:rPr lang="fr-FR" dirty="0"/>
              <a:t>de Bièvre à vélo </a:t>
            </a:r>
            <a:endParaRPr lang="fr-FR" dirty="0" smtClean="0"/>
          </a:p>
          <a:p>
            <a:pPr lvl="1">
              <a:buFontTx/>
              <a:buChar char="-"/>
            </a:pPr>
            <a:r>
              <a:rPr lang="fr-FR" dirty="0" smtClean="0"/>
              <a:t>Bruno </a:t>
            </a:r>
            <a:r>
              <a:rPr lang="fr-FR" dirty="0" err="1" smtClean="0"/>
              <a:t>Mahouche</a:t>
            </a:r>
            <a:r>
              <a:rPr lang="fr-FR" dirty="0" smtClean="0"/>
              <a:t> – Ivry-Vitry-Choisy</a:t>
            </a:r>
          </a:p>
          <a:p>
            <a:pPr lvl="1"/>
            <a:endParaRPr lang="fr-FR" dirty="0"/>
          </a:p>
          <a:p>
            <a:r>
              <a:rPr lang="fr-FR" b="1" dirty="0" smtClean="0"/>
              <a:t>Objectifs: </a:t>
            </a:r>
            <a:r>
              <a:rPr lang="fr-FR" dirty="0" smtClean="0"/>
              <a:t>Relayer </a:t>
            </a:r>
            <a:r>
              <a:rPr lang="fr-FR" dirty="0"/>
              <a:t>l'actualité politique et sociale ayant trait au vélo comme mode de déplacement doux dans l'ensemble des communes du Val-de-Marne et publier des informations liées aux antennes de </a:t>
            </a:r>
            <a:r>
              <a:rPr lang="fr-FR" dirty="0" err="1"/>
              <a:t>MDB</a:t>
            </a:r>
            <a:r>
              <a:rPr lang="fr-FR" dirty="0"/>
              <a:t> présentes dans le département : balades, bourses au vélo, </a:t>
            </a:r>
            <a:r>
              <a:rPr lang="fr-FR" dirty="0" err="1"/>
              <a:t>gravage</a:t>
            </a:r>
            <a:r>
              <a:rPr lang="fr-FR" dirty="0"/>
              <a:t>, atelier d'auto réparation</a:t>
            </a:r>
            <a:r>
              <a:rPr lang="fr-FR" dirty="0" smtClean="0"/>
              <a:t>...</a:t>
            </a:r>
          </a:p>
          <a:p>
            <a:r>
              <a:rPr lang="fr-FR" b="1" dirty="0"/>
              <a:t>Les </a:t>
            </a:r>
            <a:r>
              <a:rPr lang="fr-FR" b="1" dirty="0" smtClean="0"/>
              <a:t>cibles: </a:t>
            </a:r>
            <a:r>
              <a:rPr lang="fr-FR" dirty="0" smtClean="0"/>
              <a:t>Les </a:t>
            </a:r>
            <a:r>
              <a:rPr lang="fr-FR" dirty="0"/>
              <a:t>institutions et leurs élus et agents : communes, territoires, département, région Les militants du vélo Les citoyens du </a:t>
            </a:r>
            <a:r>
              <a:rPr lang="fr-FR" dirty="0" smtClean="0"/>
              <a:t>Val-de-Marne</a:t>
            </a:r>
          </a:p>
          <a:p>
            <a:r>
              <a:rPr lang="fr-FR" dirty="0" smtClean="0"/>
              <a:t> </a:t>
            </a:r>
            <a:r>
              <a:rPr lang="fr-FR" b="1" dirty="0"/>
              <a:t>Fréquence de </a:t>
            </a:r>
            <a:r>
              <a:rPr lang="fr-FR" b="1" dirty="0" smtClean="0"/>
              <a:t>publication: </a:t>
            </a:r>
            <a:r>
              <a:rPr lang="fr-FR" dirty="0" smtClean="0"/>
              <a:t>Pas </a:t>
            </a:r>
            <a:r>
              <a:rPr lang="fr-FR" dirty="0"/>
              <a:t>de limites </a:t>
            </a:r>
            <a:endParaRPr lang="fr-FR" dirty="0" smtClean="0"/>
          </a:p>
          <a:p>
            <a:r>
              <a:rPr lang="fr-FR" b="1" dirty="0" smtClean="0"/>
              <a:t>Le ton, </a:t>
            </a:r>
            <a:r>
              <a:rPr lang="fr-FR" dirty="0" smtClean="0"/>
              <a:t>Rester </a:t>
            </a:r>
            <a:r>
              <a:rPr lang="fr-FR" dirty="0"/>
              <a:t>courtois vis-à-vis à des institutions et des personnes qui interagissent avec le compte. A titre exceptionnel, demander une validation collective à l'ensemble des administrateurs du compte en cas de doute sur l'opportunité ou le ton d'une publication."</a:t>
            </a:r>
          </a:p>
        </p:txBody>
      </p:sp>
    </p:spTree>
    <p:extLst>
      <p:ext uri="{BB962C8B-B14F-4D97-AF65-F5344CB8AC3E}">
        <p14:creationId xmlns:p14="http://schemas.microsoft.com/office/powerpoint/2010/main" val="2286388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28990" cy="5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31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Village associatif – 15 Sept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 descr="C:\Users\fr59407\Documents\PAV\photos\villageAsso15sept18etparissansVoiture16sept\P915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120682" cy="53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6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Comité de Quartier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43877" cy="475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15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Actualités: Comité VELO </a:t>
            </a:r>
            <a:r>
              <a:rPr lang="fr-FR" b="1" dirty="0" err="1" smtClean="0">
                <a:ln/>
                <a:solidFill>
                  <a:schemeClr val="accent3"/>
                </a:solidFill>
              </a:rPr>
              <a:t>assoc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 francilienne</a:t>
            </a:r>
            <a:endParaRPr lang="fr-FR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184576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Comité Vélo </a:t>
            </a:r>
            <a:r>
              <a:rPr lang="fr-FR" dirty="0" err="1" smtClean="0"/>
              <a:t>IDF</a:t>
            </a:r>
            <a:endParaRPr lang="fr-FR" dirty="0" smtClean="0"/>
          </a:p>
          <a:p>
            <a:pPr lvl="1"/>
            <a:r>
              <a:rPr lang="fr-FR" dirty="0" smtClean="0"/>
              <a:t>Charte / Nom / Logo</a:t>
            </a:r>
          </a:p>
          <a:p>
            <a:r>
              <a:rPr lang="fr-FR" dirty="0" err="1" smtClean="0"/>
              <a:t>1ere</a:t>
            </a:r>
            <a:r>
              <a:rPr lang="fr-FR" dirty="0" smtClean="0"/>
              <a:t> </a:t>
            </a:r>
            <a:r>
              <a:rPr lang="fr-FR" b="1" dirty="0" smtClean="0"/>
              <a:t>réunion </a:t>
            </a:r>
            <a:r>
              <a:rPr lang="fr-FR" b="1" dirty="0"/>
              <a:t>13 </a:t>
            </a:r>
            <a:r>
              <a:rPr lang="fr-FR" b="1" dirty="0" smtClean="0"/>
              <a:t>Octobre</a:t>
            </a:r>
          </a:p>
          <a:p>
            <a:endParaRPr lang="fr-FR" b="1" dirty="0" smtClean="0"/>
          </a:p>
          <a:p>
            <a:r>
              <a:rPr lang="fr-FR" b="1" dirty="0" smtClean="0"/>
              <a:t>Réunion Groupe travail NOM ET LOGO et Réunion Groupe de Travail sur la Charte</a:t>
            </a:r>
            <a:endParaRPr lang="fr-FR" dirty="0" smtClean="0"/>
          </a:p>
          <a:p>
            <a:r>
              <a:rPr lang="fr-FR" dirty="0" smtClean="0"/>
              <a:t>Réunion 1er </a:t>
            </a:r>
            <a:r>
              <a:rPr lang="fr-FR" dirty="0"/>
              <a:t>décembre </a:t>
            </a:r>
            <a:r>
              <a:rPr lang="fr-FR" dirty="0" smtClean="0"/>
              <a:t>- rendez-vous</a:t>
            </a:r>
            <a:r>
              <a:rPr lang="fr-FR" dirty="0"/>
              <a:t> </a:t>
            </a:r>
            <a:r>
              <a:rPr lang="fr-FR" b="1" dirty="0"/>
              <a:t>de </a:t>
            </a:r>
            <a:r>
              <a:rPr lang="fr-FR" b="1" dirty="0" err="1"/>
              <a:t>10h</a:t>
            </a:r>
            <a:r>
              <a:rPr lang="fr-FR" b="1" dirty="0"/>
              <a:t> à </a:t>
            </a:r>
            <a:r>
              <a:rPr lang="fr-FR" b="1" dirty="0" err="1"/>
              <a:t>13h</a:t>
            </a:r>
            <a:r>
              <a:rPr lang="fr-FR" b="1" dirty="0"/>
              <a:t> à la maison des </a:t>
            </a:r>
            <a:r>
              <a:rPr lang="fr-FR" b="1" dirty="0" smtClean="0"/>
              <a:t>associations </a:t>
            </a:r>
            <a:r>
              <a:rPr lang="fr-FR" b="1" dirty="0"/>
              <a:t>du </a:t>
            </a:r>
            <a:r>
              <a:rPr lang="fr-FR" b="1" dirty="0" err="1"/>
              <a:t>14e</a:t>
            </a:r>
            <a:r>
              <a:rPr lang="fr-FR" b="1" dirty="0"/>
              <a:t> arrondissement, 22 Rue </a:t>
            </a:r>
            <a:r>
              <a:rPr lang="fr-FR" b="1" dirty="0" err="1"/>
              <a:t>Deparcieux</a:t>
            </a:r>
            <a:r>
              <a:rPr lang="fr-FR" b="1" dirty="0"/>
              <a:t>, 75014 Paris.</a:t>
            </a:r>
            <a:endParaRPr lang="fr-FR" dirty="0"/>
          </a:p>
          <a:p>
            <a:pPr lvl="1"/>
            <a:r>
              <a:rPr lang="fr-FR" dirty="0" smtClean="0"/>
              <a:t>Ordre </a:t>
            </a:r>
            <a:r>
              <a:rPr lang="fr-FR" dirty="0"/>
              <a:t>du jour</a:t>
            </a:r>
            <a:r>
              <a:rPr lang="fr-FR" dirty="0" smtClean="0"/>
              <a:t>,:</a:t>
            </a:r>
            <a:r>
              <a:rPr lang="fr-FR" dirty="0"/>
              <a:t> </a:t>
            </a:r>
            <a:r>
              <a:rPr lang="fr-FR" dirty="0" smtClean="0"/>
              <a:t>discussion de </a:t>
            </a:r>
            <a:r>
              <a:rPr lang="fr-FR" dirty="0"/>
              <a:t>la charte. </a:t>
            </a:r>
            <a:r>
              <a:rPr lang="fr-FR" dirty="0" smtClean="0"/>
              <a:t>propositions </a:t>
            </a:r>
            <a:r>
              <a:rPr lang="fr-FR" dirty="0"/>
              <a:t>formulées par le groupe de travail</a:t>
            </a:r>
            <a:r>
              <a:rPr lang="fr-FR" dirty="0" smtClean="0"/>
              <a:t>. ;  </a:t>
            </a:r>
            <a:r>
              <a:rPr lang="fr-FR" dirty="0"/>
              <a:t>de la gouvernance du </a:t>
            </a:r>
            <a:r>
              <a:rPr lang="fr-FR" dirty="0" smtClean="0"/>
              <a:t>collectif, du </a:t>
            </a:r>
            <a:r>
              <a:rPr lang="fr-FR" dirty="0"/>
              <a:t>nom du collectif. Le groupe de travail vous présentera 5 propositions. Si vous voulez les découvrir, elles sont toutes dans l'ordre du jour ! </a:t>
            </a:r>
            <a:br>
              <a:rPr lang="fr-FR" dirty="0"/>
            </a:br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Pour des questions d'organisation, </a:t>
            </a:r>
            <a:r>
              <a:rPr lang="fr-FR" b="1" dirty="0"/>
              <a:t>est-ce que vous pouvez me confirmer par retour de mail votre participation</a:t>
            </a:r>
            <a:r>
              <a:rPr lang="fr-FR" dirty="0"/>
              <a:t> (sur mon adresse perso en copie pour ne pas parasiter la liste d'échange) ?  </a:t>
            </a:r>
            <a:r>
              <a:rPr lang="fr-FR" dirty="0" err="1" smtClean="0">
                <a:hlinkClick r:id="rId2"/>
              </a:rPr>
              <a:t>louis.belenfant@mdb-idf.org</a:t>
            </a:r>
            <a:endParaRPr lang="fr-FR" dirty="0" smtClean="0"/>
          </a:p>
          <a:p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5425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Forum – 4 décembre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6184845" cy="52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36096" y="4365104"/>
            <a:ext cx="3329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https://pro-</a:t>
            </a:r>
            <a:r>
              <a:rPr lang="fr-FR" dirty="0" err="1">
                <a:hlinkClick r:id="rId3"/>
              </a:rPr>
              <a:t>mobilite.mutualiz.eu</a:t>
            </a:r>
            <a:r>
              <a:rPr lang="fr-FR" dirty="0" smtClean="0">
                <a:hlinkClick r:id="rId3"/>
              </a:rPr>
              <a:t>/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2895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Agenda </a:t>
            </a:r>
            <a:r>
              <a:rPr lang="fr-FR" b="1" dirty="0" err="1">
                <a:ln/>
                <a:solidFill>
                  <a:schemeClr val="accent3"/>
                </a:solidFill>
              </a:rPr>
              <a:t>MDB</a:t>
            </a:r>
            <a:endParaRPr lang="fr-FR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5" y="1600200"/>
            <a:ext cx="781940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965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Rue Raymond </a:t>
            </a:r>
            <a:r>
              <a:rPr lang="fr-FR" b="1" dirty="0" err="1">
                <a:ln/>
                <a:solidFill>
                  <a:schemeClr val="accent3"/>
                </a:solidFill>
              </a:rPr>
              <a:t>Jaclard</a:t>
            </a:r>
            <a:endParaRPr lang="fr-FR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fr-FR" dirty="0"/>
              <a:t>La Mairie d'Alfortville a instauré le 26 octobre une zone 30 dans la rue Raymond </a:t>
            </a:r>
            <a:r>
              <a:rPr lang="fr-FR" dirty="0" err="1"/>
              <a:t>Jaclard</a:t>
            </a:r>
            <a:r>
              <a:rPr lang="fr-FR" dirty="0"/>
              <a:t>. Avec 2 ralentisseurs et double sens cyclable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92494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71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Consultation </a:t>
            </a:r>
            <a:r>
              <a:rPr lang="fr-FR" b="1" dirty="0" err="1">
                <a:ln/>
                <a:solidFill>
                  <a:schemeClr val="accent3"/>
                </a:solidFill>
              </a:rPr>
              <a:t>AUTOLIB</a:t>
            </a:r>
            <a:endParaRPr lang="fr-FR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fr-FR" sz="2800" dirty="0">
                <a:hlinkClick r:id="rId2"/>
              </a:rPr>
              <a:t>https://</a:t>
            </a:r>
            <a:r>
              <a:rPr lang="fr-FR" sz="2800" dirty="0" err="1">
                <a:hlinkClick r:id="rId2"/>
              </a:rPr>
              <a:t>www.alfortville.fr</a:t>
            </a:r>
            <a:r>
              <a:rPr lang="fr-FR" sz="2800" dirty="0">
                <a:hlinkClick r:id="rId2"/>
              </a:rPr>
              <a:t>/-</a:t>
            </a:r>
            <a:r>
              <a:rPr lang="fr-FR" sz="2800" dirty="0" smtClean="0">
                <a:hlinkClick r:id="rId2"/>
              </a:rPr>
              <a:t>a-vous-la-parole-907-</a:t>
            </a:r>
            <a:endParaRPr lang="fr-FR" sz="2800" dirty="0" smtClean="0"/>
          </a:p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32599"/>
            <a:ext cx="7110214" cy="491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27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Formation </a:t>
            </a:r>
            <a:r>
              <a:rPr lang="fr-FR" b="1" dirty="0" err="1">
                <a:ln/>
                <a:solidFill>
                  <a:schemeClr val="accent3"/>
                </a:solidFill>
              </a:rPr>
              <a:t>FUB</a:t>
            </a:r>
            <a:r>
              <a:rPr lang="fr-FR" b="1" dirty="0">
                <a:ln/>
                <a:solidFill>
                  <a:schemeClr val="accent3"/>
                </a:solidFill>
              </a:rPr>
              <a:t> – Paris en Selle</a:t>
            </a:r>
            <a:br>
              <a:rPr lang="fr-FR" b="1" dirty="0">
                <a:ln/>
                <a:solidFill>
                  <a:schemeClr val="accent3"/>
                </a:solidFill>
              </a:rPr>
            </a:br>
            <a:r>
              <a:rPr lang="fr-FR" b="1" dirty="0">
                <a:ln/>
                <a:solidFill>
                  <a:schemeClr val="accent3"/>
                </a:solidFill>
              </a:rPr>
              <a:t>13 </a:t>
            </a:r>
            <a:r>
              <a:rPr lang="fr-FR" b="1" dirty="0" err="1">
                <a:ln/>
                <a:solidFill>
                  <a:schemeClr val="accent3"/>
                </a:solidFill>
              </a:rPr>
              <a:t>Oct</a:t>
            </a:r>
            <a:r>
              <a:rPr lang="fr-FR" b="1" dirty="0">
                <a:ln/>
                <a:solidFill>
                  <a:schemeClr val="accent3"/>
                </a:solidFill>
              </a:rPr>
              <a:t> 2018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err="1" smtClean="0">
                <a:hlinkClick r:id="rId4"/>
              </a:rPr>
              <a:t>www.fub.fr</a:t>
            </a:r>
            <a:r>
              <a:rPr lang="fr-FR" dirty="0" smtClean="0">
                <a:hlinkClick r:id="rId4"/>
              </a:rPr>
              <a:t>/</a:t>
            </a:r>
            <a:r>
              <a:rPr lang="fr-FR" dirty="0" err="1" smtClean="0">
                <a:hlinkClick r:id="rId4"/>
              </a:rPr>
              <a:t>evenements</a:t>
            </a:r>
            <a:r>
              <a:rPr lang="fr-FR" dirty="0" smtClean="0">
                <a:hlinkClick r:id="rId4"/>
              </a:rPr>
              <a:t>/urbanisme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02988"/>
              </p:ext>
            </p:extLst>
          </p:nvPr>
        </p:nvGraphicFramePr>
        <p:xfrm>
          <a:off x="3635896" y="2636912"/>
          <a:ext cx="1753344" cy="147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5896" y="2636912"/>
                        <a:ext cx="1753344" cy="147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99592" y="5157192"/>
            <a:ext cx="3761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Découverte application: </a:t>
            </a:r>
            <a:r>
              <a:rPr lang="fr-FR" b="1" dirty="0" err="1" smtClean="0"/>
              <a:t>streetmix.net</a:t>
            </a:r>
            <a:endParaRPr lang="fr-FR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6932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BOURSE 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VELO 2019?</a:t>
            </a:r>
            <a:endParaRPr lang="fr-FR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148 disponible:</a:t>
            </a:r>
          </a:p>
          <a:p>
            <a:endParaRPr lang="fr-FR" dirty="0" smtClean="0"/>
          </a:p>
          <a:p>
            <a:pPr lvl="1"/>
            <a:r>
              <a:rPr lang="fr-FR" sz="3600" dirty="0" smtClean="0"/>
              <a:t>Samedi 9 Mars</a:t>
            </a:r>
          </a:p>
          <a:p>
            <a:pPr lvl="1"/>
            <a:r>
              <a:rPr lang="fr-FR" sz="3600" dirty="0" smtClean="0"/>
              <a:t>Samedi 20 avril</a:t>
            </a:r>
          </a:p>
          <a:p>
            <a:pPr lvl="1"/>
            <a:r>
              <a:rPr lang="fr-FR" sz="3600" dirty="0" smtClean="0"/>
              <a:t>Samedi 1</a:t>
            </a:r>
            <a:r>
              <a:rPr lang="fr-FR" sz="3600" baseline="30000" dirty="0" smtClean="0"/>
              <a:t>er</a:t>
            </a:r>
            <a:r>
              <a:rPr lang="fr-FR" sz="3600" dirty="0" smtClean="0"/>
              <a:t> Juin</a:t>
            </a:r>
          </a:p>
          <a:p>
            <a:pPr lvl="1"/>
            <a:r>
              <a:rPr lang="fr-FR" sz="3600" dirty="0" smtClean="0"/>
              <a:t>Samedi 22 Juin</a:t>
            </a:r>
          </a:p>
          <a:p>
            <a:endParaRPr lang="fr-FR" dirty="0" smtClean="0"/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N° de tel </a:t>
            </a:r>
            <a:r>
              <a:rPr lang="fr-FR" sz="2000" dirty="0" err="1" smtClean="0"/>
              <a:t>POC</a:t>
            </a:r>
            <a:r>
              <a:rPr lang="fr-FR" sz="2000" dirty="0" smtClean="0"/>
              <a:t> </a:t>
            </a:r>
            <a:r>
              <a:rPr lang="fr-FR" sz="2000" dirty="0" err="1" smtClean="0"/>
              <a:t>AvantScene</a:t>
            </a:r>
            <a:r>
              <a:rPr lang="fr-FR" sz="2000" dirty="0" smtClean="0"/>
              <a:t>: 01 58 73 29 17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4716017" y="378904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NOTE APRES MEETING: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Au vu de ces dates limitées pour le 148, pendant les vacances scolaires, risque que le nombre de bénévoles actifs soit insuffisant  =&gt; REPORT EN 2020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57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"/>
            <a:ext cx="7128792" cy="69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3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Autres informations à partager - Envies - 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Suggestions?</a:t>
            </a:r>
            <a:r>
              <a:rPr lang="fr-FR" b="1" dirty="0">
                <a:ln/>
                <a:solidFill>
                  <a:schemeClr val="accent3"/>
                </a:solidFill>
              </a:rPr>
              <a:t> </a:t>
            </a:r>
            <a:r>
              <a:rPr lang="en-US" b="1" dirty="0">
                <a:ln/>
                <a:solidFill>
                  <a:schemeClr val="accent3"/>
                </a:solidFill>
              </a:rPr>
              <a:t/>
            </a:r>
            <a:br>
              <a:rPr lang="en-US" b="1" dirty="0">
                <a:ln/>
                <a:solidFill>
                  <a:schemeClr val="accent3"/>
                </a:solidFill>
              </a:rPr>
            </a:b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7864" y="1628800"/>
            <a:ext cx="2064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RÃ©sultat de recherche d'images pour &quot;vÃ©lo original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52130"/>
            <a:ext cx="7328019" cy="41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fr59407\Documents\PAV\photos\villageAsso15sept18etparissansVoiture16sept\P915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96746" cy="57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399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fr59407\Documents\PAV\photos\villageAsso15sept18etparissansVoiture16sept\P916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b="4442"/>
          <a:stretch/>
        </p:blipFill>
        <p:spPr bwMode="auto">
          <a:xfrm>
            <a:off x="1547664" y="2060848"/>
            <a:ext cx="5543309" cy="41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Balade </a:t>
            </a:r>
            <a:r>
              <a:rPr lang="fr-FR" b="1" dirty="0">
                <a:ln/>
                <a:solidFill>
                  <a:schemeClr val="accent3"/>
                </a:solidFill>
              </a:rPr>
              <a:t>du 16 sept 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/>
            </a:r>
            <a:br>
              <a:rPr lang="fr-FR" b="1" dirty="0" smtClean="0">
                <a:ln/>
                <a:solidFill>
                  <a:schemeClr val="accent3"/>
                </a:solidFill>
              </a:rPr>
            </a:br>
            <a:r>
              <a:rPr lang="fr-FR" b="1" dirty="0" smtClean="0">
                <a:ln/>
                <a:solidFill>
                  <a:schemeClr val="accent3"/>
                </a:solidFill>
              </a:rPr>
              <a:t>(Paris </a:t>
            </a:r>
            <a:r>
              <a:rPr lang="fr-FR" b="1" dirty="0">
                <a:ln/>
                <a:solidFill>
                  <a:schemeClr val="accent3"/>
                </a:solidFill>
              </a:rPr>
              <a:t>sans voitures)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89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fr59407\Documents\PAV\photos\villageAsso15sept18etparissansVoiture16sept\P916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7" y="404664"/>
            <a:ext cx="8272810" cy="62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0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fr59407\Documents\PAV\photos\villageAsso15sept18etparissansVoiture16sept\P916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368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41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fr59407\Documents\PAV\photos\villageAsso15sept18etparissansVoiture16sept\P916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0802" cy="61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1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fr59407\Documents\PAV\photos\villageAsso15sept18etparissansVoiture16sept\P916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8" y="170930"/>
            <a:ext cx="8632850" cy="647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332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279</Words>
  <Application>Microsoft Office PowerPoint</Application>
  <PresentationFormat>Affichage à l'écran (4:3)</PresentationFormat>
  <Paragraphs>90</Paragraphs>
  <Slides>39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1" baseType="lpstr">
      <vt:lpstr>Thème Office</vt:lpstr>
      <vt:lpstr>Acrobat Document</vt:lpstr>
      <vt:lpstr>Réunion</vt:lpstr>
      <vt:lpstr>Ordre du Jour</vt:lpstr>
      <vt:lpstr>Village associatif – 15 Sept</vt:lpstr>
      <vt:lpstr>Présentation PowerPoint</vt:lpstr>
      <vt:lpstr>Balade du 16 sept  (Paris sans voitures)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Balade 18 novembre  (Bois de Vincennes)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Actualités</vt:lpstr>
      <vt:lpstr>Présentation PowerPoint</vt:lpstr>
      <vt:lpstr>Comité de Quartier</vt:lpstr>
      <vt:lpstr>Actualités: Comité VELO assoc francilienne</vt:lpstr>
      <vt:lpstr>Forum – 4 décembre</vt:lpstr>
      <vt:lpstr>Agenda MDB</vt:lpstr>
      <vt:lpstr>Rue Raymond Jaclard</vt:lpstr>
      <vt:lpstr>Consultation AUTOLIB</vt:lpstr>
      <vt:lpstr>Formation FUB – Paris en Selle 13 Oct 2018</vt:lpstr>
      <vt:lpstr>BOURSE VELO 2019?</vt:lpstr>
      <vt:lpstr>Présentation PowerPoint</vt:lpstr>
      <vt:lpstr>Autres informations à partager - Envies - Suggestions?  </vt:lpstr>
    </vt:vector>
  </TitlesOfParts>
  <Company>sanofi-aventis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 Alfortville</dc:title>
  <dc:creator>Dellerm, Sabine /FR</dc:creator>
  <cp:lastModifiedBy>Dellerm, Sabine /FR</cp:lastModifiedBy>
  <cp:revision>199</cp:revision>
  <dcterms:created xsi:type="dcterms:W3CDTF">2017-09-01T15:15:59Z</dcterms:created>
  <dcterms:modified xsi:type="dcterms:W3CDTF">2018-12-08T10:11:52Z</dcterms:modified>
</cp:coreProperties>
</file>