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2" r:id="rId4"/>
    <p:sldId id="279" r:id="rId5"/>
    <p:sldId id="288" r:id="rId6"/>
    <p:sldId id="322" r:id="rId7"/>
    <p:sldId id="317" r:id="rId8"/>
    <p:sldId id="320" r:id="rId9"/>
    <p:sldId id="318" r:id="rId10"/>
    <p:sldId id="329" r:id="rId11"/>
    <p:sldId id="319" r:id="rId12"/>
    <p:sldId id="316" r:id="rId13"/>
    <p:sldId id="281" r:id="rId14"/>
    <p:sldId id="332" r:id="rId15"/>
    <p:sldId id="280" r:id="rId16"/>
    <p:sldId id="323" r:id="rId17"/>
    <p:sldId id="314" r:id="rId18"/>
    <p:sldId id="290" r:id="rId19"/>
    <p:sldId id="324" r:id="rId20"/>
    <p:sldId id="334" r:id="rId21"/>
    <p:sldId id="325" r:id="rId22"/>
    <p:sldId id="330" r:id="rId23"/>
    <p:sldId id="326" r:id="rId24"/>
    <p:sldId id="331" r:id="rId25"/>
    <p:sldId id="327" r:id="rId26"/>
    <p:sldId id="328" r:id="rId27"/>
    <p:sldId id="321"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4516" autoAdjust="0"/>
    <p:restoredTop sz="94675" autoAdjust="0"/>
  </p:normalViewPr>
  <p:slideViewPr>
    <p:cSldViewPr>
      <p:cViewPr>
        <p:scale>
          <a:sx n="100" d="100"/>
          <a:sy n="100" d="100"/>
        </p:scale>
        <p:origin x="474" y="-288"/>
      </p:cViewPr>
      <p:guideLst>
        <p:guide orient="horz" pos="2160"/>
        <p:guide pos="2880"/>
      </p:guideLst>
    </p:cSldViewPr>
  </p:slideViewPr>
  <p:outlineViewPr>
    <p:cViewPr>
      <p:scale>
        <a:sx n="33" d="100"/>
        <a:sy n="33" d="100"/>
      </p:scale>
      <p:origin x="0" y="7086"/>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en-US"/>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en-US"/>
          </a:p>
        </p:txBody>
      </p:sp>
      <p:sp>
        <p:nvSpPr>
          <p:cNvPr id="4" name="Espace réservé de la date 3"/>
          <p:cNvSpPr>
            <a:spLocks noGrp="1"/>
          </p:cNvSpPr>
          <p:nvPr>
            <p:ph type="dt" sz="half" idx="10"/>
          </p:nvPr>
        </p:nvSpPr>
        <p:spPr/>
        <p:txBody>
          <a:bodyPr/>
          <a:lstStyle/>
          <a:p>
            <a:fld id="{B9692B00-90AB-4FCD-A0BF-88F03B4602A9}" type="datetimeFigureOut">
              <a:rPr lang="en-US" smtClean="0"/>
              <a:t>9/13/2019</a:t>
            </a:fld>
            <a:endParaRPr lang="en-US"/>
          </a:p>
        </p:txBody>
      </p:sp>
      <p:sp>
        <p:nvSpPr>
          <p:cNvPr id="5" name="Espace réservé du pied de page 4"/>
          <p:cNvSpPr>
            <a:spLocks noGrp="1"/>
          </p:cNvSpPr>
          <p:nvPr>
            <p:ph type="ftr" sz="quarter" idx="11"/>
          </p:nvPr>
        </p:nvSpPr>
        <p:spPr/>
        <p:txBody>
          <a:bodyPr/>
          <a:lstStyle/>
          <a:p>
            <a:endParaRPr lang="en-US"/>
          </a:p>
        </p:txBody>
      </p:sp>
      <p:sp>
        <p:nvSpPr>
          <p:cNvPr id="6" name="Espace réservé du numéro de diapositive 5"/>
          <p:cNvSpPr>
            <a:spLocks noGrp="1"/>
          </p:cNvSpPr>
          <p:nvPr>
            <p:ph type="sldNum" sz="quarter" idx="12"/>
          </p:nvPr>
        </p:nvSpPr>
        <p:spPr/>
        <p:txBody>
          <a:bodyPr/>
          <a:lstStyle/>
          <a:p>
            <a:fld id="{3F242C7A-6A37-4CFD-B2FD-D65136589F05}" type="slidenum">
              <a:rPr lang="en-US" smtClean="0"/>
              <a:t>‹N°›</a:t>
            </a:fld>
            <a:endParaRPr lang="en-US"/>
          </a:p>
        </p:txBody>
      </p:sp>
    </p:spTree>
    <p:extLst>
      <p:ext uri="{BB962C8B-B14F-4D97-AF65-F5344CB8AC3E}">
        <p14:creationId xmlns:p14="http://schemas.microsoft.com/office/powerpoint/2010/main" val="41268302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n-US"/>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e la date 3"/>
          <p:cNvSpPr>
            <a:spLocks noGrp="1"/>
          </p:cNvSpPr>
          <p:nvPr>
            <p:ph type="dt" sz="half" idx="10"/>
          </p:nvPr>
        </p:nvSpPr>
        <p:spPr/>
        <p:txBody>
          <a:bodyPr/>
          <a:lstStyle/>
          <a:p>
            <a:fld id="{B9692B00-90AB-4FCD-A0BF-88F03B4602A9}" type="datetimeFigureOut">
              <a:rPr lang="en-US" smtClean="0"/>
              <a:t>9/13/2019</a:t>
            </a:fld>
            <a:endParaRPr lang="en-US"/>
          </a:p>
        </p:txBody>
      </p:sp>
      <p:sp>
        <p:nvSpPr>
          <p:cNvPr id="5" name="Espace réservé du pied de page 4"/>
          <p:cNvSpPr>
            <a:spLocks noGrp="1"/>
          </p:cNvSpPr>
          <p:nvPr>
            <p:ph type="ftr" sz="quarter" idx="11"/>
          </p:nvPr>
        </p:nvSpPr>
        <p:spPr/>
        <p:txBody>
          <a:bodyPr/>
          <a:lstStyle/>
          <a:p>
            <a:endParaRPr lang="en-US"/>
          </a:p>
        </p:txBody>
      </p:sp>
      <p:sp>
        <p:nvSpPr>
          <p:cNvPr id="6" name="Espace réservé du numéro de diapositive 5"/>
          <p:cNvSpPr>
            <a:spLocks noGrp="1"/>
          </p:cNvSpPr>
          <p:nvPr>
            <p:ph type="sldNum" sz="quarter" idx="12"/>
          </p:nvPr>
        </p:nvSpPr>
        <p:spPr/>
        <p:txBody>
          <a:bodyPr/>
          <a:lstStyle/>
          <a:p>
            <a:fld id="{3F242C7A-6A37-4CFD-B2FD-D65136589F05}" type="slidenum">
              <a:rPr lang="en-US" smtClean="0"/>
              <a:t>‹N°›</a:t>
            </a:fld>
            <a:endParaRPr lang="en-US"/>
          </a:p>
        </p:txBody>
      </p:sp>
    </p:spTree>
    <p:extLst>
      <p:ext uri="{BB962C8B-B14F-4D97-AF65-F5344CB8AC3E}">
        <p14:creationId xmlns:p14="http://schemas.microsoft.com/office/powerpoint/2010/main" val="34413551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en-US"/>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e la date 3"/>
          <p:cNvSpPr>
            <a:spLocks noGrp="1"/>
          </p:cNvSpPr>
          <p:nvPr>
            <p:ph type="dt" sz="half" idx="10"/>
          </p:nvPr>
        </p:nvSpPr>
        <p:spPr/>
        <p:txBody>
          <a:bodyPr/>
          <a:lstStyle/>
          <a:p>
            <a:fld id="{B9692B00-90AB-4FCD-A0BF-88F03B4602A9}" type="datetimeFigureOut">
              <a:rPr lang="en-US" smtClean="0"/>
              <a:t>9/13/2019</a:t>
            </a:fld>
            <a:endParaRPr lang="en-US"/>
          </a:p>
        </p:txBody>
      </p:sp>
      <p:sp>
        <p:nvSpPr>
          <p:cNvPr id="5" name="Espace réservé du pied de page 4"/>
          <p:cNvSpPr>
            <a:spLocks noGrp="1"/>
          </p:cNvSpPr>
          <p:nvPr>
            <p:ph type="ftr" sz="quarter" idx="11"/>
          </p:nvPr>
        </p:nvSpPr>
        <p:spPr/>
        <p:txBody>
          <a:bodyPr/>
          <a:lstStyle/>
          <a:p>
            <a:endParaRPr lang="en-US"/>
          </a:p>
        </p:txBody>
      </p:sp>
      <p:sp>
        <p:nvSpPr>
          <p:cNvPr id="6" name="Espace réservé du numéro de diapositive 5"/>
          <p:cNvSpPr>
            <a:spLocks noGrp="1"/>
          </p:cNvSpPr>
          <p:nvPr>
            <p:ph type="sldNum" sz="quarter" idx="12"/>
          </p:nvPr>
        </p:nvSpPr>
        <p:spPr/>
        <p:txBody>
          <a:bodyPr/>
          <a:lstStyle/>
          <a:p>
            <a:fld id="{3F242C7A-6A37-4CFD-B2FD-D65136589F05}" type="slidenum">
              <a:rPr lang="en-US" smtClean="0"/>
              <a:t>‹N°›</a:t>
            </a:fld>
            <a:endParaRPr lang="en-US"/>
          </a:p>
        </p:txBody>
      </p:sp>
    </p:spTree>
    <p:extLst>
      <p:ext uri="{BB962C8B-B14F-4D97-AF65-F5344CB8AC3E}">
        <p14:creationId xmlns:p14="http://schemas.microsoft.com/office/powerpoint/2010/main" val="10050195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n-US"/>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e la date 3"/>
          <p:cNvSpPr>
            <a:spLocks noGrp="1"/>
          </p:cNvSpPr>
          <p:nvPr>
            <p:ph type="dt" sz="half" idx="10"/>
          </p:nvPr>
        </p:nvSpPr>
        <p:spPr/>
        <p:txBody>
          <a:bodyPr/>
          <a:lstStyle/>
          <a:p>
            <a:fld id="{B9692B00-90AB-4FCD-A0BF-88F03B4602A9}" type="datetimeFigureOut">
              <a:rPr lang="en-US" smtClean="0"/>
              <a:t>9/13/2019</a:t>
            </a:fld>
            <a:endParaRPr lang="en-US"/>
          </a:p>
        </p:txBody>
      </p:sp>
      <p:sp>
        <p:nvSpPr>
          <p:cNvPr id="5" name="Espace réservé du pied de page 4"/>
          <p:cNvSpPr>
            <a:spLocks noGrp="1"/>
          </p:cNvSpPr>
          <p:nvPr>
            <p:ph type="ftr" sz="quarter" idx="11"/>
          </p:nvPr>
        </p:nvSpPr>
        <p:spPr/>
        <p:txBody>
          <a:bodyPr/>
          <a:lstStyle/>
          <a:p>
            <a:endParaRPr lang="en-US"/>
          </a:p>
        </p:txBody>
      </p:sp>
      <p:sp>
        <p:nvSpPr>
          <p:cNvPr id="6" name="Espace réservé du numéro de diapositive 5"/>
          <p:cNvSpPr>
            <a:spLocks noGrp="1"/>
          </p:cNvSpPr>
          <p:nvPr>
            <p:ph type="sldNum" sz="quarter" idx="12"/>
          </p:nvPr>
        </p:nvSpPr>
        <p:spPr/>
        <p:txBody>
          <a:bodyPr/>
          <a:lstStyle/>
          <a:p>
            <a:fld id="{3F242C7A-6A37-4CFD-B2FD-D65136589F05}" type="slidenum">
              <a:rPr lang="en-US" smtClean="0"/>
              <a:t>‹N°›</a:t>
            </a:fld>
            <a:endParaRPr lang="en-US"/>
          </a:p>
        </p:txBody>
      </p:sp>
    </p:spTree>
    <p:extLst>
      <p:ext uri="{BB962C8B-B14F-4D97-AF65-F5344CB8AC3E}">
        <p14:creationId xmlns:p14="http://schemas.microsoft.com/office/powerpoint/2010/main" val="12296360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en-US"/>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B9692B00-90AB-4FCD-A0BF-88F03B4602A9}" type="datetimeFigureOut">
              <a:rPr lang="en-US" smtClean="0"/>
              <a:t>9/13/2019</a:t>
            </a:fld>
            <a:endParaRPr lang="en-US"/>
          </a:p>
        </p:txBody>
      </p:sp>
      <p:sp>
        <p:nvSpPr>
          <p:cNvPr id="5" name="Espace réservé du pied de page 4"/>
          <p:cNvSpPr>
            <a:spLocks noGrp="1"/>
          </p:cNvSpPr>
          <p:nvPr>
            <p:ph type="ftr" sz="quarter" idx="11"/>
          </p:nvPr>
        </p:nvSpPr>
        <p:spPr/>
        <p:txBody>
          <a:bodyPr/>
          <a:lstStyle/>
          <a:p>
            <a:endParaRPr lang="en-US"/>
          </a:p>
        </p:txBody>
      </p:sp>
      <p:sp>
        <p:nvSpPr>
          <p:cNvPr id="6" name="Espace réservé du numéro de diapositive 5"/>
          <p:cNvSpPr>
            <a:spLocks noGrp="1"/>
          </p:cNvSpPr>
          <p:nvPr>
            <p:ph type="sldNum" sz="quarter" idx="12"/>
          </p:nvPr>
        </p:nvSpPr>
        <p:spPr/>
        <p:txBody>
          <a:bodyPr/>
          <a:lstStyle/>
          <a:p>
            <a:fld id="{3F242C7A-6A37-4CFD-B2FD-D65136589F05}" type="slidenum">
              <a:rPr lang="en-US" smtClean="0"/>
              <a:t>‹N°›</a:t>
            </a:fld>
            <a:endParaRPr lang="en-US"/>
          </a:p>
        </p:txBody>
      </p:sp>
    </p:spTree>
    <p:extLst>
      <p:ext uri="{BB962C8B-B14F-4D97-AF65-F5344CB8AC3E}">
        <p14:creationId xmlns:p14="http://schemas.microsoft.com/office/powerpoint/2010/main" val="23664136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n-US"/>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Espace réservé de la date 4"/>
          <p:cNvSpPr>
            <a:spLocks noGrp="1"/>
          </p:cNvSpPr>
          <p:nvPr>
            <p:ph type="dt" sz="half" idx="10"/>
          </p:nvPr>
        </p:nvSpPr>
        <p:spPr/>
        <p:txBody>
          <a:bodyPr/>
          <a:lstStyle/>
          <a:p>
            <a:fld id="{B9692B00-90AB-4FCD-A0BF-88F03B4602A9}" type="datetimeFigureOut">
              <a:rPr lang="en-US" smtClean="0"/>
              <a:t>9/13/2019</a:t>
            </a:fld>
            <a:endParaRPr lang="en-US"/>
          </a:p>
        </p:txBody>
      </p:sp>
      <p:sp>
        <p:nvSpPr>
          <p:cNvPr id="6" name="Espace réservé du pied de page 5"/>
          <p:cNvSpPr>
            <a:spLocks noGrp="1"/>
          </p:cNvSpPr>
          <p:nvPr>
            <p:ph type="ftr" sz="quarter" idx="11"/>
          </p:nvPr>
        </p:nvSpPr>
        <p:spPr/>
        <p:txBody>
          <a:bodyPr/>
          <a:lstStyle/>
          <a:p>
            <a:endParaRPr lang="en-US"/>
          </a:p>
        </p:txBody>
      </p:sp>
      <p:sp>
        <p:nvSpPr>
          <p:cNvPr id="7" name="Espace réservé du numéro de diapositive 6"/>
          <p:cNvSpPr>
            <a:spLocks noGrp="1"/>
          </p:cNvSpPr>
          <p:nvPr>
            <p:ph type="sldNum" sz="quarter" idx="12"/>
          </p:nvPr>
        </p:nvSpPr>
        <p:spPr/>
        <p:txBody>
          <a:bodyPr/>
          <a:lstStyle/>
          <a:p>
            <a:fld id="{3F242C7A-6A37-4CFD-B2FD-D65136589F05}" type="slidenum">
              <a:rPr lang="en-US" smtClean="0"/>
              <a:t>‹N°›</a:t>
            </a:fld>
            <a:endParaRPr lang="en-US"/>
          </a:p>
        </p:txBody>
      </p:sp>
    </p:spTree>
    <p:extLst>
      <p:ext uri="{BB962C8B-B14F-4D97-AF65-F5344CB8AC3E}">
        <p14:creationId xmlns:p14="http://schemas.microsoft.com/office/powerpoint/2010/main" val="17142077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en-US"/>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7" name="Espace réservé de la date 6"/>
          <p:cNvSpPr>
            <a:spLocks noGrp="1"/>
          </p:cNvSpPr>
          <p:nvPr>
            <p:ph type="dt" sz="half" idx="10"/>
          </p:nvPr>
        </p:nvSpPr>
        <p:spPr/>
        <p:txBody>
          <a:bodyPr/>
          <a:lstStyle/>
          <a:p>
            <a:fld id="{B9692B00-90AB-4FCD-A0BF-88F03B4602A9}" type="datetimeFigureOut">
              <a:rPr lang="en-US" smtClean="0"/>
              <a:t>9/13/2019</a:t>
            </a:fld>
            <a:endParaRPr lang="en-US"/>
          </a:p>
        </p:txBody>
      </p:sp>
      <p:sp>
        <p:nvSpPr>
          <p:cNvPr id="8" name="Espace réservé du pied de page 7"/>
          <p:cNvSpPr>
            <a:spLocks noGrp="1"/>
          </p:cNvSpPr>
          <p:nvPr>
            <p:ph type="ftr" sz="quarter" idx="11"/>
          </p:nvPr>
        </p:nvSpPr>
        <p:spPr/>
        <p:txBody>
          <a:bodyPr/>
          <a:lstStyle/>
          <a:p>
            <a:endParaRPr lang="en-US"/>
          </a:p>
        </p:txBody>
      </p:sp>
      <p:sp>
        <p:nvSpPr>
          <p:cNvPr id="9" name="Espace réservé du numéro de diapositive 8"/>
          <p:cNvSpPr>
            <a:spLocks noGrp="1"/>
          </p:cNvSpPr>
          <p:nvPr>
            <p:ph type="sldNum" sz="quarter" idx="12"/>
          </p:nvPr>
        </p:nvSpPr>
        <p:spPr/>
        <p:txBody>
          <a:bodyPr/>
          <a:lstStyle/>
          <a:p>
            <a:fld id="{3F242C7A-6A37-4CFD-B2FD-D65136589F05}" type="slidenum">
              <a:rPr lang="en-US" smtClean="0"/>
              <a:t>‹N°›</a:t>
            </a:fld>
            <a:endParaRPr lang="en-US"/>
          </a:p>
        </p:txBody>
      </p:sp>
    </p:spTree>
    <p:extLst>
      <p:ext uri="{BB962C8B-B14F-4D97-AF65-F5344CB8AC3E}">
        <p14:creationId xmlns:p14="http://schemas.microsoft.com/office/powerpoint/2010/main" val="38665740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n-US"/>
          </a:p>
        </p:txBody>
      </p:sp>
      <p:sp>
        <p:nvSpPr>
          <p:cNvPr id="3" name="Espace réservé de la date 2"/>
          <p:cNvSpPr>
            <a:spLocks noGrp="1"/>
          </p:cNvSpPr>
          <p:nvPr>
            <p:ph type="dt" sz="half" idx="10"/>
          </p:nvPr>
        </p:nvSpPr>
        <p:spPr/>
        <p:txBody>
          <a:bodyPr/>
          <a:lstStyle/>
          <a:p>
            <a:fld id="{B9692B00-90AB-4FCD-A0BF-88F03B4602A9}" type="datetimeFigureOut">
              <a:rPr lang="en-US" smtClean="0"/>
              <a:t>9/13/2019</a:t>
            </a:fld>
            <a:endParaRPr lang="en-US"/>
          </a:p>
        </p:txBody>
      </p:sp>
      <p:sp>
        <p:nvSpPr>
          <p:cNvPr id="4" name="Espace réservé du pied de page 3"/>
          <p:cNvSpPr>
            <a:spLocks noGrp="1"/>
          </p:cNvSpPr>
          <p:nvPr>
            <p:ph type="ftr" sz="quarter" idx="11"/>
          </p:nvPr>
        </p:nvSpPr>
        <p:spPr/>
        <p:txBody>
          <a:bodyPr/>
          <a:lstStyle/>
          <a:p>
            <a:endParaRPr lang="en-US"/>
          </a:p>
        </p:txBody>
      </p:sp>
      <p:sp>
        <p:nvSpPr>
          <p:cNvPr id="5" name="Espace réservé du numéro de diapositive 4"/>
          <p:cNvSpPr>
            <a:spLocks noGrp="1"/>
          </p:cNvSpPr>
          <p:nvPr>
            <p:ph type="sldNum" sz="quarter" idx="12"/>
          </p:nvPr>
        </p:nvSpPr>
        <p:spPr/>
        <p:txBody>
          <a:bodyPr/>
          <a:lstStyle/>
          <a:p>
            <a:fld id="{3F242C7A-6A37-4CFD-B2FD-D65136589F05}" type="slidenum">
              <a:rPr lang="en-US" smtClean="0"/>
              <a:t>‹N°›</a:t>
            </a:fld>
            <a:endParaRPr lang="en-US"/>
          </a:p>
        </p:txBody>
      </p:sp>
    </p:spTree>
    <p:extLst>
      <p:ext uri="{BB962C8B-B14F-4D97-AF65-F5344CB8AC3E}">
        <p14:creationId xmlns:p14="http://schemas.microsoft.com/office/powerpoint/2010/main" val="7579080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B9692B00-90AB-4FCD-A0BF-88F03B4602A9}" type="datetimeFigureOut">
              <a:rPr lang="en-US" smtClean="0"/>
              <a:t>9/13/2019</a:t>
            </a:fld>
            <a:endParaRPr lang="en-US"/>
          </a:p>
        </p:txBody>
      </p:sp>
      <p:sp>
        <p:nvSpPr>
          <p:cNvPr id="3" name="Espace réservé du pied de page 2"/>
          <p:cNvSpPr>
            <a:spLocks noGrp="1"/>
          </p:cNvSpPr>
          <p:nvPr>
            <p:ph type="ftr" sz="quarter" idx="11"/>
          </p:nvPr>
        </p:nvSpPr>
        <p:spPr/>
        <p:txBody>
          <a:bodyPr/>
          <a:lstStyle/>
          <a:p>
            <a:endParaRPr lang="en-US"/>
          </a:p>
        </p:txBody>
      </p:sp>
      <p:sp>
        <p:nvSpPr>
          <p:cNvPr id="4" name="Espace réservé du numéro de diapositive 3"/>
          <p:cNvSpPr>
            <a:spLocks noGrp="1"/>
          </p:cNvSpPr>
          <p:nvPr>
            <p:ph type="sldNum" sz="quarter" idx="12"/>
          </p:nvPr>
        </p:nvSpPr>
        <p:spPr/>
        <p:txBody>
          <a:bodyPr/>
          <a:lstStyle/>
          <a:p>
            <a:fld id="{3F242C7A-6A37-4CFD-B2FD-D65136589F05}" type="slidenum">
              <a:rPr lang="en-US" smtClean="0"/>
              <a:t>‹N°›</a:t>
            </a:fld>
            <a:endParaRPr lang="en-US"/>
          </a:p>
        </p:txBody>
      </p:sp>
    </p:spTree>
    <p:extLst>
      <p:ext uri="{BB962C8B-B14F-4D97-AF65-F5344CB8AC3E}">
        <p14:creationId xmlns:p14="http://schemas.microsoft.com/office/powerpoint/2010/main" val="19270416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en-US"/>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B9692B00-90AB-4FCD-A0BF-88F03B4602A9}" type="datetimeFigureOut">
              <a:rPr lang="en-US" smtClean="0"/>
              <a:t>9/13/2019</a:t>
            </a:fld>
            <a:endParaRPr lang="en-US"/>
          </a:p>
        </p:txBody>
      </p:sp>
      <p:sp>
        <p:nvSpPr>
          <p:cNvPr id="6" name="Espace réservé du pied de page 5"/>
          <p:cNvSpPr>
            <a:spLocks noGrp="1"/>
          </p:cNvSpPr>
          <p:nvPr>
            <p:ph type="ftr" sz="quarter" idx="11"/>
          </p:nvPr>
        </p:nvSpPr>
        <p:spPr/>
        <p:txBody>
          <a:bodyPr/>
          <a:lstStyle/>
          <a:p>
            <a:endParaRPr lang="en-US"/>
          </a:p>
        </p:txBody>
      </p:sp>
      <p:sp>
        <p:nvSpPr>
          <p:cNvPr id="7" name="Espace réservé du numéro de diapositive 6"/>
          <p:cNvSpPr>
            <a:spLocks noGrp="1"/>
          </p:cNvSpPr>
          <p:nvPr>
            <p:ph type="sldNum" sz="quarter" idx="12"/>
          </p:nvPr>
        </p:nvSpPr>
        <p:spPr/>
        <p:txBody>
          <a:bodyPr/>
          <a:lstStyle/>
          <a:p>
            <a:fld id="{3F242C7A-6A37-4CFD-B2FD-D65136589F05}" type="slidenum">
              <a:rPr lang="en-US" smtClean="0"/>
              <a:t>‹N°›</a:t>
            </a:fld>
            <a:endParaRPr lang="en-US"/>
          </a:p>
        </p:txBody>
      </p:sp>
    </p:spTree>
    <p:extLst>
      <p:ext uri="{BB962C8B-B14F-4D97-AF65-F5344CB8AC3E}">
        <p14:creationId xmlns:p14="http://schemas.microsoft.com/office/powerpoint/2010/main" val="13021363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en-US"/>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B9692B00-90AB-4FCD-A0BF-88F03B4602A9}" type="datetimeFigureOut">
              <a:rPr lang="en-US" smtClean="0"/>
              <a:t>9/13/2019</a:t>
            </a:fld>
            <a:endParaRPr lang="en-US"/>
          </a:p>
        </p:txBody>
      </p:sp>
      <p:sp>
        <p:nvSpPr>
          <p:cNvPr id="6" name="Espace réservé du pied de page 5"/>
          <p:cNvSpPr>
            <a:spLocks noGrp="1"/>
          </p:cNvSpPr>
          <p:nvPr>
            <p:ph type="ftr" sz="quarter" idx="11"/>
          </p:nvPr>
        </p:nvSpPr>
        <p:spPr/>
        <p:txBody>
          <a:bodyPr/>
          <a:lstStyle/>
          <a:p>
            <a:endParaRPr lang="en-US"/>
          </a:p>
        </p:txBody>
      </p:sp>
      <p:sp>
        <p:nvSpPr>
          <p:cNvPr id="7" name="Espace réservé du numéro de diapositive 6"/>
          <p:cNvSpPr>
            <a:spLocks noGrp="1"/>
          </p:cNvSpPr>
          <p:nvPr>
            <p:ph type="sldNum" sz="quarter" idx="12"/>
          </p:nvPr>
        </p:nvSpPr>
        <p:spPr/>
        <p:txBody>
          <a:bodyPr/>
          <a:lstStyle/>
          <a:p>
            <a:fld id="{3F242C7A-6A37-4CFD-B2FD-D65136589F05}" type="slidenum">
              <a:rPr lang="en-US" smtClean="0"/>
              <a:t>‹N°›</a:t>
            </a:fld>
            <a:endParaRPr lang="en-US"/>
          </a:p>
        </p:txBody>
      </p:sp>
    </p:spTree>
    <p:extLst>
      <p:ext uri="{BB962C8B-B14F-4D97-AF65-F5344CB8AC3E}">
        <p14:creationId xmlns:p14="http://schemas.microsoft.com/office/powerpoint/2010/main" val="29856027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en-US"/>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692B00-90AB-4FCD-A0BF-88F03B4602A9}" type="datetimeFigureOut">
              <a:rPr lang="en-US" smtClean="0"/>
              <a:t>9/13/2019</a:t>
            </a:fld>
            <a:endParaRPr lang="en-US"/>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242C7A-6A37-4CFD-B2FD-D65136589F05}" type="slidenum">
              <a:rPr lang="en-US" smtClean="0"/>
              <a:t>‹N°›</a:t>
            </a:fld>
            <a:endParaRPr lang="en-US"/>
          </a:p>
        </p:txBody>
      </p:sp>
    </p:spTree>
    <p:extLst>
      <p:ext uri="{BB962C8B-B14F-4D97-AF65-F5344CB8AC3E}">
        <p14:creationId xmlns:p14="http://schemas.microsoft.com/office/powerpoint/2010/main" val="10244323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umap.openstreetmap.fr/en/map/stationnement-velos-a-alfortville_325192#15/48.8062/2.4196" TargetMode="Externa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2" Type="http://schemas.openxmlformats.org/officeDocument/2006/relationships/hyperlink" Target="https://barometre.parlons-velo.fr/"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drive.google.com/drive/folders/1t-Ctz0PcLV0x2a8IJWpX9CxqGuxQqajk?usp=sharing" TargetMode="External"/><Relationship Id="rId2" Type="http://schemas.openxmlformats.org/officeDocument/2006/relationships/hyperlink" Target="https://www.parlons-velo.fr/barometre-villes-cyclables" TargetMode="External"/><Relationship Id="rId1" Type="http://schemas.openxmlformats.org/officeDocument/2006/relationships/slideLayout" Target="../slideLayouts/slideLayout2.xml"/><Relationship Id="rId4" Type="http://schemas.openxmlformats.org/officeDocument/2006/relationships/hyperlink" Target="http://mdb-idf.org/"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umap.openstreetmap.fr/fr/map/reseau-express-regional-velo-rer-v-collectif-velo-_330327#11/48.8835/2.3692" TargetMode="External"/><Relationship Id="rId2" Type="http://schemas.openxmlformats.org/officeDocument/2006/relationships/hyperlink" Target="https://parisenselle.fr/guide-amenagements-cyclables-paris-en-selle/" TargetMode="External"/><Relationship Id="rId1" Type="http://schemas.openxmlformats.org/officeDocument/2006/relationships/slideLayout" Target="../slideLayouts/slideLayout2.xml"/><Relationship Id="rId4" Type="http://schemas.openxmlformats.org/officeDocument/2006/relationships/hyperlink" Target="https://framateam.org/signup_user_complete/?id=m8pzjaxaxinzb8khuq5h16qw3c" TargetMode="Externa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framateam.org/signup_user_complete/?id=m8pzjaxaxinzb8khuq5h16qw3c" TargetMode="External"/><Relationship Id="rId2" Type="http://schemas.openxmlformats.org/officeDocument/2006/relationships/hyperlink" Target="http://www.altival.fr/" TargetMode="External"/><Relationship Id="rId1" Type="http://schemas.openxmlformats.org/officeDocument/2006/relationships/slideLayout" Target="../slideLayouts/slideLayout2.xml"/><Relationship Id="rId4" Type="http://schemas.openxmlformats.org/officeDocument/2006/relationships/hyperlink" Target="http://mdb-idf.org/"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s://www.paris.fr/journeesansvoiture"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style>
          <a:lnRef idx="2">
            <a:schemeClr val="accent6"/>
          </a:lnRef>
          <a:fillRef idx="1">
            <a:schemeClr val="lt1"/>
          </a:fillRef>
          <a:effectRef idx="0">
            <a:schemeClr val="accent6"/>
          </a:effectRef>
          <a:fontRef idx="minor">
            <a:schemeClr val="dk1"/>
          </a:fontRef>
        </p:style>
        <p:txBody>
          <a:bodyPr>
            <a:scene3d>
              <a:camera prst="orthographicFront"/>
              <a:lightRig rig="glow" dir="tl">
                <a:rot lat="0" lon="0" rev="5400000"/>
              </a:lightRig>
            </a:scene3d>
            <a:sp3d contourW="12700">
              <a:bevelT w="25400" h="25400"/>
              <a:contourClr>
                <a:schemeClr val="accent6">
                  <a:shade val="73000"/>
                </a:schemeClr>
              </a:contourClr>
            </a:sp3d>
          </a:bodyPr>
          <a:lstStyle/>
          <a:p>
            <a:r>
              <a:rPr lang="fr-FR"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Réunion</a:t>
            </a:r>
            <a:endParaRPr lang="en-US"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3" name="Sous-titre 2"/>
          <p:cNvSpPr>
            <a:spLocks noGrp="1"/>
          </p:cNvSpPr>
          <p:nvPr>
            <p:ph type="subTitle" idx="1"/>
          </p:nvPr>
        </p:nvSpPr>
        <p:spPr>
          <a:xfrm>
            <a:off x="467544" y="3886200"/>
            <a:ext cx="7592888" cy="2351112"/>
          </a:xfrm>
        </p:spPr>
        <p:txBody>
          <a:bodyPr>
            <a:normAutofit/>
          </a:bodyPr>
          <a:lstStyle/>
          <a:p>
            <a:r>
              <a:rPr lang="fr-FR" dirty="0" smtClean="0"/>
              <a:t>11 Sept 19 </a:t>
            </a:r>
          </a:p>
          <a:p>
            <a:r>
              <a:rPr lang="fr-FR" dirty="0" err="1" smtClean="0"/>
              <a:t>20h00-22h00</a:t>
            </a:r>
            <a:r>
              <a:rPr lang="fr-FR" dirty="0" smtClean="0"/>
              <a:t> </a:t>
            </a:r>
            <a:br>
              <a:rPr lang="fr-FR" dirty="0" smtClean="0"/>
            </a:br>
            <a:r>
              <a:rPr lang="fr-FR" dirty="0" smtClean="0"/>
              <a:t>(extinction des feux à </a:t>
            </a:r>
            <a:r>
              <a:rPr lang="fr-FR" dirty="0" err="1" smtClean="0"/>
              <a:t>21h55</a:t>
            </a:r>
            <a:r>
              <a:rPr lang="fr-FR" dirty="0" smtClean="0"/>
              <a:t>)</a:t>
            </a:r>
          </a:p>
          <a:p>
            <a:r>
              <a:rPr lang="fr-FR" dirty="0" smtClean="0"/>
              <a:t>La Géothermie</a:t>
            </a:r>
            <a:endParaRPr lang="en-US" dirty="0"/>
          </a:p>
        </p:txBody>
      </p:sp>
      <p:pic>
        <p:nvPicPr>
          <p:cNvPr id="4" name="Image 3"/>
          <p:cNvPicPr/>
          <p:nvPr/>
        </p:nvPicPr>
        <p:blipFill rotWithShape="1">
          <a:blip r:embed="rId2">
            <a:extLst>
              <a:ext uri="{28A0092B-C50C-407E-A947-70E740481C1C}">
                <a14:useLocalDpi xmlns:a14="http://schemas.microsoft.com/office/drawing/2010/main" val="0"/>
              </a:ext>
            </a:extLst>
          </a:blip>
          <a:srcRect t="34512" b="34095"/>
          <a:stretch/>
        </p:blipFill>
        <p:spPr bwMode="auto">
          <a:xfrm>
            <a:off x="2116054" y="908720"/>
            <a:ext cx="4980940" cy="971550"/>
          </a:xfrm>
          <a:prstGeom prst="rect">
            <a:avLst/>
          </a:prstGeom>
          <a:noFill/>
          <a:ln>
            <a:noFill/>
          </a:ln>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35958684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404664"/>
            <a:ext cx="5472608" cy="59074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462316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1963" y="209550"/>
            <a:ext cx="8220075" cy="6438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9965796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536" y="-99392"/>
            <a:ext cx="8229600" cy="1143000"/>
          </a:xfrm>
        </p:spPr>
        <p:txBody>
          <a:bodyPr vert="horz" lIns="91440" tIns="45720" rIns="91440" bIns="45720" rtlCol="0" anchor="ctr">
            <a:norm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r>
              <a:rPr lang="fr-FR" b="1" dirty="0">
                <a:ln/>
                <a:solidFill>
                  <a:schemeClr val="accent3"/>
                </a:solidFill>
              </a:rPr>
              <a:t>Proposition de circuit</a:t>
            </a:r>
          </a:p>
        </p:txBody>
      </p:sp>
      <p:sp>
        <p:nvSpPr>
          <p:cNvPr id="3" name="Espace réservé du contenu 2"/>
          <p:cNvSpPr>
            <a:spLocks noGrp="1"/>
          </p:cNvSpPr>
          <p:nvPr>
            <p:ph idx="1"/>
          </p:nvPr>
        </p:nvSpPr>
        <p:spPr>
          <a:xfrm>
            <a:off x="467544" y="908720"/>
            <a:ext cx="8229600" cy="4525963"/>
          </a:xfrm>
        </p:spPr>
        <p:txBody>
          <a:bodyPr>
            <a:normAutofit lnSpcReduction="10000"/>
          </a:bodyPr>
          <a:lstStyle/>
          <a:p>
            <a:r>
              <a:rPr lang="fr-FR" dirty="0"/>
              <a:t>départ </a:t>
            </a:r>
            <a:r>
              <a:rPr lang="fr-FR" dirty="0" err="1"/>
              <a:t>10h30</a:t>
            </a:r>
            <a:r>
              <a:rPr lang="fr-FR" dirty="0"/>
              <a:t> d’Alfortville avec un passage à Ivry </a:t>
            </a:r>
            <a:r>
              <a:rPr lang="fr-FR" dirty="0" smtClean="0"/>
              <a:t>(Station </a:t>
            </a:r>
            <a:r>
              <a:rPr lang="fr-FR" dirty="0" err="1" smtClean="0"/>
              <a:t>velib</a:t>
            </a:r>
            <a:r>
              <a:rPr lang="fr-FR" dirty="0" smtClean="0"/>
              <a:t> Pathé Truffaut d’Ivry </a:t>
            </a:r>
            <a:r>
              <a:rPr lang="fr-FR" dirty="0"/>
              <a:t>RDV à </a:t>
            </a:r>
            <a:r>
              <a:rPr lang="fr-FR" dirty="0" err="1"/>
              <a:t>11h00</a:t>
            </a:r>
            <a:r>
              <a:rPr lang="fr-FR" dirty="0"/>
              <a:t>) et </a:t>
            </a:r>
            <a:endParaRPr lang="fr-FR" dirty="0" smtClean="0"/>
          </a:p>
          <a:p>
            <a:r>
              <a:rPr lang="fr-FR" dirty="0" smtClean="0"/>
              <a:t>pique-nique </a:t>
            </a:r>
            <a:r>
              <a:rPr lang="fr-FR" dirty="0"/>
              <a:t>vers </a:t>
            </a:r>
            <a:r>
              <a:rPr lang="fr-FR" dirty="0" err="1"/>
              <a:t>12h30</a:t>
            </a:r>
            <a:r>
              <a:rPr lang="fr-FR" dirty="0"/>
              <a:t> aux </a:t>
            </a:r>
            <a:r>
              <a:rPr lang="fr-FR" dirty="0" smtClean="0"/>
              <a:t>Invalides</a:t>
            </a:r>
          </a:p>
          <a:p>
            <a:r>
              <a:rPr lang="fr-FR" b="1" dirty="0"/>
              <a:t>QUARTIER </a:t>
            </a:r>
            <a:r>
              <a:rPr lang="fr-FR" b="1" dirty="0" smtClean="0"/>
              <a:t>LIBRE </a:t>
            </a:r>
            <a:r>
              <a:rPr lang="fr-FR" dirty="0" err="1" smtClean="0"/>
              <a:t>10eme</a:t>
            </a:r>
            <a:r>
              <a:rPr lang="fr-FR" dirty="0" smtClean="0"/>
              <a:t> arrondissement  (rue Faubourg </a:t>
            </a:r>
            <a:r>
              <a:rPr lang="fr-FR" smtClean="0"/>
              <a:t>St </a:t>
            </a:r>
            <a:r>
              <a:rPr lang="fr-FR" smtClean="0"/>
              <a:t>Honoré</a:t>
            </a:r>
            <a:r>
              <a:rPr lang="fr-FR" dirty="0" smtClean="0"/>
              <a:t>) – mobilités actives, </a:t>
            </a:r>
            <a:r>
              <a:rPr lang="fr-FR" dirty="0" smtClean="0"/>
              <a:t>réparation </a:t>
            </a:r>
            <a:r>
              <a:rPr lang="fr-FR" dirty="0" smtClean="0"/>
              <a:t>vélo</a:t>
            </a:r>
          </a:p>
          <a:p>
            <a:endParaRPr lang="fr-FR" dirty="0" smtClean="0"/>
          </a:p>
          <a:p>
            <a:r>
              <a:rPr lang="fr-FR" dirty="0" smtClean="0"/>
              <a:t>Retour vers </a:t>
            </a:r>
            <a:r>
              <a:rPr lang="fr-FR" dirty="0" err="1" smtClean="0"/>
              <a:t>17h</a:t>
            </a:r>
            <a:endParaRPr lang="fr-FR" dirty="0"/>
          </a:p>
          <a:p>
            <a:endParaRPr lang="fr-FR"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39953" y="3719663"/>
            <a:ext cx="4974202" cy="31383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3727229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vert="horz" lIns="91440" tIns="45720" rIns="91440" bIns="45720" rtlCol="0" anchor="ctr">
            <a:normAutofit fontScale="90000"/>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r>
              <a:rPr lang="fr-FR" b="1" dirty="0" smtClean="0">
                <a:ln/>
                <a:solidFill>
                  <a:schemeClr val="accent3"/>
                </a:solidFill>
              </a:rPr>
              <a:t>Prochaines dates/événement à fixer</a:t>
            </a:r>
            <a:r>
              <a:rPr lang="fr-FR" b="1" dirty="0">
                <a:ln/>
                <a:solidFill>
                  <a:schemeClr val="accent3"/>
                </a:solidFill>
              </a:rPr>
              <a:t> :</a:t>
            </a:r>
            <a:r>
              <a:rPr lang="en-US" b="1" dirty="0">
                <a:ln/>
                <a:solidFill>
                  <a:schemeClr val="accent3"/>
                </a:solidFill>
              </a:rPr>
              <a:t/>
            </a:r>
            <a:br>
              <a:rPr lang="en-US" b="1" dirty="0">
                <a:ln/>
                <a:solidFill>
                  <a:schemeClr val="accent3"/>
                </a:solidFill>
              </a:rPr>
            </a:br>
            <a:endParaRPr lang="en-US" b="1" dirty="0">
              <a:ln/>
              <a:solidFill>
                <a:schemeClr val="accent3"/>
              </a:solidFill>
            </a:endParaRPr>
          </a:p>
        </p:txBody>
      </p:sp>
      <p:sp>
        <p:nvSpPr>
          <p:cNvPr id="3" name="Espace réservé du contenu 2"/>
          <p:cNvSpPr>
            <a:spLocks noGrp="1"/>
          </p:cNvSpPr>
          <p:nvPr>
            <p:ph idx="1"/>
          </p:nvPr>
        </p:nvSpPr>
        <p:spPr>
          <a:xfrm>
            <a:off x="467544" y="908720"/>
            <a:ext cx="8229600" cy="5400600"/>
          </a:xfrm>
        </p:spPr>
        <p:txBody>
          <a:bodyPr>
            <a:noAutofit/>
          </a:bodyPr>
          <a:lstStyle/>
          <a:p>
            <a:pPr marL="0" lvl="0" indent="0">
              <a:buNone/>
            </a:pPr>
            <a:r>
              <a:rPr lang="fr-FR" sz="2000" b="1" dirty="0" smtClean="0">
                <a:solidFill>
                  <a:schemeClr val="accent6">
                    <a:lumMod val="75000"/>
                  </a:schemeClr>
                </a:solidFill>
              </a:rPr>
              <a:t>Balades </a:t>
            </a:r>
            <a:r>
              <a:rPr lang="fr-FR" sz="2000" dirty="0" smtClean="0"/>
              <a:t>pour 2019/2020</a:t>
            </a:r>
          </a:p>
          <a:p>
            <a:pPr marL="0" lvl="0" indent="0">
              <a:buNone/>
            </a:pPr>
            <a:r>
              <a:rPr lang="fr-FR" sz="2000" b="1" dirty="0" smtClean="0">
                <a:solidFill>
                  <a:schemeClr val="accent6">
                    <a:lumMod val="75000"/>
                  </a:schemeClr>
                </a:solidFill>
              </a:rPr>
              <a:t>Idées</a:t>
            </a:r>
            <a:r>
              <a:rPr lang="fr-FR" sz="2000" dirty="0" smtClean="0"/>
              <a:t>: </a:t>
            </a:r>
          </a:p>
          <a:p>
            <a:pPr marL="0" lvl="0" indent="0">
              <a:buNone/>
            </a:pPr>
            <a:r>
              <a:rPr lang="fr-FR" sz="2000" dirty="0" smtClean="0"/>
              <a:t>Fontainebleau (train à prendre à gare de Lyon pour arriver à gare de </a:t>
            </a:r>
            <a:r>
              <a:rPr lang="fr-FR" sz="2000" i="1" dirty="0"/>
              <a:t>Fontainebleau </a:t>
            </a:r>
            <a:r>
              <a:rPr lang="fr-FR" sz="2000" i="1" dirty="0" smtClean="0"/>
              <a:t>Avon)</a:t>
            </a:r>
            <a:endParaRPr lang="fr-FR" sz="2000" dirty="0" smtClean="0"/>
          </a:p>
          <a:p>
            <a:pPr marL="0" lvl="0" indent="0">
              <a:buNone/>
            </a:pPr>
            <a:r>
              <a:rPr lang="fr-FR" sz="2000" dirty="0" smtClean="0"/>
              <a:t>Plage bleue par </a:t>
            </a:r>
            <a:r>
              <a:rPr lang="fr-FR" sz="2000" dirty="0" err="1" smtClean="0"/>
              <a:t>Tégéval</a:t>
            </a:r>
            <a:endParaRPr lang="fr-FR" sz="2000" dirty="0" smtClean="0"/>
          </a:p>
          <a:p>
            <a:pPr marL="0" lvl="0" indent="0">
              <a:buNone/>
            </a:pPr>
            <a:r>
              <a:rPr lang="fr-FR" sz="2000" dirty="0" smtClean="0"/>
              <a:t>Espace naturel du </a:t>
            </a:r>
            <a:r>
              <a:rPr lang="fr-FR" sz="2000" dirty="0" err="1" smtClean="0"/>
              <a:t>Morbras</a:t>
            </a:r>
            <a:endParaRPr lang="fr-FR" sz="2000" dirty="0" smtClean="0"/>
          </a:p>
          <a:p>
            <a:pPr marL="0" lvl="0" indent="0">
              <a:buNone/>
            </a:pPr>
            <a:r>
              <a:rPr lang="fr-FR" sz="2000" dirty="0" smtClean="0"/>
              <a:t>Foret domaniale de la Grange </a:t>
            </a:r>
            <a:r>
              <a:rPr lang="fr-FR" sz="2000" dirty="0"/>
              <a:t>(</a:t>
            </a:r>
            <a:r>
              <a:rPr lang="fr-FR" sz="2000" dirty="0" err="1"/>
              <a:t>Limeil-Brevannes</a:t>
            </a:r>
            <a:r>
              <a:rPr lang="fr-FR" sz="2000" dirty="0" smtClean="0"/>
              <a:t>)</a:t>
            </a:r>
          </a:p>
          <a:p>
            <a:pPr marL="0" lvl="0" indent="0">
              <a:buNone/>
            </a:pPr>
            <a:r>
              <a:rPr lang="fr-FR" sz="2000" dirty="0" smtClean="0"/>
              <a:t>Bois de Vincennes (balade matinale? Lever soleil?)</a:t>
            </a:r>
          </a:p>
          <a:p>
            <a:pPr marL="0" indent="0">
              <a:buNone/>
            </a:pPr>
            <a:r>
              <a:rPr lang="fr-FR" sz="500" dirty="0"/>
              <a:t> </a:t>
            </a:r>
            <a:r>
              <a:rPr lang="fr-FR" sz="2000" u="sng" dirty="0"/>
              <a:t>Dimanche 2</a:t>
            </a:r>
            <a:r>
              <a:rPr lang="fr-FR" sz="2000" u="sng" dirty="0" smtClean="0"/>
              <a:t>9 Sept 2019</a:t>
            </a:r>
            <a:r>
              <a:rPr lang="fr-FR" sz="2000" dirty="0"/>
              <a:t> </a:t>
            </a:r>
            <a:r>
              <a:rPr lang="fr-FR" sz="2000" dirty="0" smtClean="0"/>
              <a:t>VALLEE ORGE</a:t>
            </a:r>
          </a:p>
          <a:p>
            <a:pPr marL="0" indent="0">
              <a:buNone/>
            </a:pPr>
            <a:r>
              <a:rPr lang="fr-FR" sz="2000" dirty="0" smtClean="0"/>
              <a:t>Gare d’Alfortville</a:t>
            </a:r>
          </a:p>
          <a:p>
            <a:pPr marL="0" indent="0">
              <a:buNone/>
            </a:pPr>
            <a:r>
              <a:rPr lang="fr-FR" sz="2000" dirty="0" smtClean="0"/>
              <a:t>Sur le quai direction SUD</a:t>
            </a:r>
          </a:p>
          <a:p>
            <a:pPr marL="0" indent="0">
              <a:buNone/>
            </a:pPr>
            <a:r>
              <a:rPr lang="fr-FR" sz="2000" dirty="0" smtClean="0"/>
              <a:t>Dimanche 27 Octobre:  Parc de Choisy - départ </a:t>
            </a:r>
            <a:r>
              <a:rPr lang="fr-FR" sz="2000" dirty="0" err="1" smtClean="0"/>
              <a:t>11h</a:t>
            </a:r>
            <a:r>
              <a:rPr lang="fr-FR" sz="2000" dirty="0" smtClean="0"/>
              <a:t> </a:t>
            </a:r>
            <a:r>
              <a:rPr lang="fr-FR" sz="2000" dirty="0" err="1" smtClean="0"/>
              <a:t>ecluse</a:t>
            </a:r>
            <a:r>
              <a:rPr lang="fr-FR" sz="2000" dirty="0" smtClean="0"/>
              <a:t>, pique nique  et pétanque</a:t>
            </a:r>
            <a:r>
              <a:rPr lang="fr-FR" sz="2000" dirty="0"/>
              <a:t/>
            </a:r>
            <a:br>
              <a:rPr lang="fr-FR" sz="2000" dirty="0"/>
            </a:br>
            <a:r>
              <a:rPr lang="fr-FR" sz="2000" dirty="0" smtClean="0"/>
              <a:t>16 </a:t>
            </a:r>
            <a:r>
              <a:rPr lang="fr-FR" sz="2000" u="sng" dirty="0" smtClean="0"/>
              <a:t>Novembre 2019</a:t>
            </a:r>
            <a:r>
              <a:rPr lang="fr-FR" sz="2000" u="sng" dirty="0"/>
              <a:t> </a:t>
            </a:r>
            <a:r>
              <a:rPr lang="fr-FR" sz="2000" u="sng" dirty="0" smtClean="0"/>
              <a:t>Plage bleue via la </a:t>
            </a:r>
            <a:r>
              <a:rPr lang="fr-FR" sz="2000" u="sng" dirty="0" err="1" smtClean="0"/>
              <a:t>tegeval</a:t>
            </a:r>
            <a:r>
              <a:rPr lang="fr-FR" sz="4000" dirty="0" smtClean="0"/>
              <a:t> – départ à </a:t>
            </a:r>
            <a:r>
              <a:rPr lang="fr-FR" sz="4000" dirty="0" err="1" smtClean="0"/>
              <a:t>11h</a:t>
            </a:r>
            <a:endParaRPr lang="fr-FR" sz="4000" dirty="0"/>
          </a:p>
          <a:p>
            <a:pPr marL="0" indent="0">
              <a:buNone/>
            </a:pPr>
            <a:r>
              <a:rPr lang="fr-FR" sz="2000" u="sng" dirty="0" smtClean="0"/>
              <a:t>Dimanche 22 </a:t>
            </a:r>
            <a:r>
              <a:rPr lang="fr-FR" sz="2000" u="sng" dirty="0" err="1" smtClean="0"/>
              <a:t>Dec</a:t>
            </a:r>
            <a:r>
              <a:rPr lang="fr-FR" sz="2000" u="sng" dirty="0" smtClean="0"/>
              <a:t> : lever du Soleil au kiosque de Vincennes</a:t>
            </a:r>
          </a:p>
          <a:p>
            <a:pPr marL="0" indent="0">
              <a:buNone/>
            </a:pPr>
            <a:r>
              <a:rPr lang="fr-FR" sz="2000" u="sng" dirty="0" smtClean="0"/>
              <a:t>29 Février 2019</a:t>
            </a:r>
            <a:r>
              <a:rPr lang="fr-FR" sz="2000" dirty="0" smtClean="0"/>
              <a:t> : </a:t>
            </a:r>
            <a:r>
              <a:rPr lang="fr-FR" sz="2000" dirty="0" err="1" smtClean="0"/>
              <a:t>14h</a:t>
            </a:r>
            <a:r>
              <a:rPr lang="fr-FR" sz="2000" dirty="0" smtClean="0"/>
              <a:t> - boucles de la Marne</a:t>
            </a:r>
            <a:endParaRPr lang="fr-FR" sz="2000" dirty="0"/>
          </a:p>
          <a:p>
            <a:pPr marL="0" indent="0">
              <a:buNone/>
            </a:pPr>
            <a:r>
              <a:rPr lang="fr-FR" sz="2000" u="sng" dirty="0" smtClean="0"/>
              <a:t>25 Avril : Port aux Cerises – </a:t>
            </a:r>
            <a:r>
              <a:rPr lang="fr-FR" sz="2000" u="sng" dirty="0" err="1" smtClean="0"/>
              <a:t>10h00</a:t>
            </a:r>
            <a:r>
              <a:rPr lang="fr-FR" sz="2000" dirty="0"/>
              <a:t> </a:t>
            </a:r>
            <a:endParaRPr lang="fr-FR" sz="2000" dirty="0" smtClean="0"/>
          </a:p>
          <a:p>
            <a:pPr marL="0" indent="0">
              <a:buNone/>
            </a:pPr>
            <a:r>
              <a:rPr lang="fr-FR" sz="2000" dirty="0" smtClean="0"/>
              <a:t>Mars bourse?</a:t>
            </a:r>
          </a:p>
          <a:p>
            <a:pPr marL="0" indent="0">
              <a:buNone/>
            </a:pPr>
            <a:r>
              <a:rPr lang="fr-FR" sz="2000" dirty="0" smtClean="0"/>
              <a:t>Tour des librairie avec La </a:t>
            </a:r>
            <a:r>
              <a:rPr lang="fr-FR" sz="2000" dirty="0" err="1" smtClean="0"/>
              <a:t>courcyclette</a:t>
            </a:r>
            <a:r>
              <a:rPr lang="fr-FR" sz="2000" dirty="0" smtClean="0"/>
              <a:t> – 28 sept </a:t>
            </a:r>
            <a:r>
              <a:rPr lang="fr-FR" sz="2000" dirty="0" err="1" smtClean="0"/>
              <a:t>11h</a:t>
            </a:r>
            <a:endParaRPr lang="fr-FR" sz="2000" dirty="0"/>
          </a:p>
          <a:p>
            <a:pPr marL="0" indent="0">
              <a:buNone/>
            </a:pPr>
            <a:r>
              <a:rPr lang="fr-FR" sz="2000" u="sng" dirty="0" smtClean="0"/>
              <a:t>Convergence </a:t>
            </a:r>
            <a:r>
              <a:rPr lang="fr-FR" sz="2000" u="sng" dirty="0"/>
              <a:t>francilienne </a:t>
            </a:r>
            <a:r>
              <a:rPr lang="fr-FR" sz="2000" dirty="0"/>
              <a:t>– dimanche </a:t>
            </a:r>
            <a:r>
              <a:rPr lang="fr-FR" sz="2000" dirty="0" smtClean="0"/>
              <a:t>7  </a:t>
            </a:r>
            <a:r>
              <a:rPr lang="fr-FR" sz="2000" dirty="0"/>
              <a:t>juin (à confirmer</a:t>
            </a:r>
            <a:r>
              <a:rPr lang="fr-FR" sz="2000" dirty="0" smtClean="0"/>
              <a:t>)</a:t>
            </a:r>
            <a:endParaRPr lang="fr-FR" sz="4000" dirty="0"/>
          </a:p>
          <a:p>
            <a:pPr marL="0" indent="0">
              <a:buNone/>
            </a:pPr>
            <a:r>
              <a:rPr lang="fr-FR" sz="500" dirty="0"/>
              <a:t> </a:t>
            </a:r>
            <a:r>
              <a:rPr lang="fr-FR" sz="2400" dirty="0"/>
              <a:t> </a:t>
            </a:r>
            <a:r>
              <a:rPr lang="fr-FR" sz="2400" dirty="0" smtClean="0"/>
              <a:t>20 </a:t>
            </a:r>
            <a:r>
              <a:rPr lang="fr-FR" sz="2000" u="sng" dirty="0" smtClean="0"/>
              <a:t>Juin</a:t>
            </a:r>
            <a:r>
              <a:rPr lang="fr-FR" sz="2000" dirty="0"/>
              <a:t> - </a:t>
            </a:r>
            <a:r>
              <a:rPr lang="fr-FR" sz="2000" dirty="0" smtClean="0"/>
              <a:t>NOISIEL demander si visite chocolaterie</a:t>
            </a:r>
          </a:p>
          <a:p>
            <a:pPr marL="457200" lvl="1" indent="0">
              <a:buNone/>
            </a:pPr>
            <a:r>
              <a:rPr lang="fr-FR" sz="1600" dirty="0" smtClean="0"/>
              <a:t>départ </a:t>
            </a:r>
            <a:r>
              <a:rPr lang="fr-FR" sz="1600" dirty="0" err="1"/>
              <a:t>10h</a:t>
            </a:r>
            <a:r>
              <a:rPr lang="fr-FR" sz="1600" dirty="0"/>
              <a:t> (Noisiel </a:t>
            </a:r>
            <a:r>
              <a:rPr lang="fr-FR" sz="1600" dirty="0" smtClean="0"/>
              <a:t>?– </a:t>
            </a:r>
            <a:r>
              <a:rPr lang="fr-FR" sz="1600" dirty="0"/>
              <a:t>visite de l’usine – à confirmer si </a:t>
            </a:r>
            <a:r>
              <a:rPr lang="fr-FR" sz="1600" dirty="0" smtClean="0"/>
              <a:t>possible</a:t>
            </a:r>
            <a:r>
              <a:rPr lang="fr-FR" sz="2000" dirty="0"/>
              <a:t/>
            </a:r>
            <a:br>
              <a:rPr lang="fr-FR" sz="2000" dirty="0"/>
            </a:br>
            <a:r>
              <a:rPr lang="fr-FR" sz="2000" dirty="0"/>
              <a:t/>
            </a:r>
            <a:br>
              <a:rPr lang="fr-FR" sz="2000" dirty="0"/>
            </a:br>
            <a:endParaRPr lang="fr-FR" sz="2000" dirty="0"/>
          </a:p>
          <a:p>
            <a:pPr lvl="0"/>
            <a:endParaRPr lang="en-US" sz="2000" dirty="0"/>
          </a:p>
          <a:p>
            <a:endParaRPr lang="en-US" sz="2000" dirty="0"/>
          </a:p>
        </p:txBody>
      </p:sp>
    </p:spTree>
    <p:extLst>
      <p:ext uri="{BB962C8B-B14F-4D97-AF65-F5344CB8AC3E}">
        <p14:creationId xmlns:p14="http://schemas.microsoft.com/office/powerpoint/2010/main" val="55983209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sp>
        <p:nvSpPr>
          <p:cNvPr id="3" name="Espace réservé du contenu 2"/>
          <p:cNvSpPr>
            <a:spLocks noGrp="1"/>
          </p:cNvSpPr>
          <p:nvPr>
            <p:ph idx="1"/>
          </p:nvPr>
        </p:nvSpPr>
        <p:spPr/>
        <p:txBody>
          <a:bodyPr/>
          <a:lstStyle/>
          <a:p>
            <a:endParaRPr lang="fr-FR" dirty="0"/>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411758"/>
            <a:ext cx="2590800" cy="771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01" y="1426650"/>
            <a:ext cx="9010354" cy="4519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1257394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vert="horz" lIns="91440" tIns="45720" rIns="91440" bIns="45720" rtlCol="0" anchor="ctr">
            <a:norm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r>
              <a:rPr lang="fr-FR" b="1" dirty="0">
                <a:ln/>
                <a:solidFill>
                  <a:schemeClr val="accent3"/>
                </a:solidFill>
              </a:rPr>
              <a:t>Actualités – Evénements</a:t>
            </a:r>
          </a:p>
        </p:txBody>
      </p:sp>
      <p:sp>
        <p:nvSpPr>
          <p:cNvPr id="11" name="Forme libre 10"/>
          <p:cNvSpPr/>
          <p:nvPr/>
        </p:nvSpPr>
        <p:spPr>
          <a:xfrm>
            <a:off x="155520" y="-144360"/>
            <a:ext cx="304560" cy="3045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1440" tIns="45720" rIns="91440" bIns="45720" anchor="t" anchorCtr="0"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Arial" pitchFamily="2"/>
            </a:endParaRPr>
          </a:p>
        </p:txBody>
      </p:sp>
      <p:sp>
        <p:nvSpPr>
          <p:cNvPr id="12" name="Espace réservé du contenu 11"/>
          <p:cNvSpPr>
            <a:spLocks noGrp="1"/>
          </p:cNvSpPr>
          <p:nvPr>
            <p:ph idx="1"/>
          </p:nvPr>
        </p:nvSpPr>
        <p:spPr>
          <a:xfrm>
            <a:off x="307800" y="1124744"/>
            <a:ext cx="8229600" cy="2764904"/>
          </a:xfrm>
        </p:spPr>
        <p:txBody>
          <a:bodyPr/>
          <a:lstStyle/>
          <a:p>
            <a:r>
              <a:rPr lang="fr-FR" dirty="0" smtClean="0"/>
              <a:t>Inauguration de la Green House Alfortville</a:t>
            </a:r>
            <a:r>
              <a:rPr lang="fr-FR" dirty="0"/>
              <a:t> </a:t>
            </a:r>
            <a:r>
              <a:rPr lang="fr-FR" dirty="0" smtClean="0"/>
              <a:t/>
            </a:r>
            <a:br>
              <a:rPr lang="fr-FR" dirty="0" smtClean="0"/>
            </a:br>
            <a:endParaRPr lang="fr-FR" dirty="0" smtClean="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1729240"/>
            <a:ext cx="6840760" cy="49478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0581863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err="1" smtClean="0"/>
              <a:t>PAV</a:t>
            </a:r>
            <a:r>
              <a:rPr lang="fr-FR" dirty="0" smtClean="0"/>
              <a:t> </a:t>
            </a:r>
            <a:r>
              <a:rPr lang="fr-FR" dirty="0" err="1" smtClean="0"/>
              <a:t>1ere</a:t>
            </a:r>
            <a:r>
              <a:rPr lang="fr-FR" dirty="0" smtClean="0"/>
              <a:t> Association à participer Stand de la Green House</a:t>
            </a:r>
            <a:endParaRPr lang="fr-FR" dirty="0"/>
          </a:p>
        </p:txBody>
      </p:sp>
      <p:sp>
        <p:nvSpPr>
          <p:cNvPr id="3" name="Espace réservé du contenu 2"/>
          <p:cNvSpPr>
            <a:spLocks noGrp="1"/>
          </p:cNvSpPr>
          <p:nvPr>
            <p:ph idx="1"/>
          </p:nvPr>
        </p:nvSpPr>
        <p:spPr>
          <a:xfrm>
            <a:off x="457200" y="1600200"/>
            <a:ext cx="8229600" cy="5069160"/>
          </a:xfrm>
        </p:spPr>
        <p:txBody>
          <a:bodyPr>
            <a:normAutofit fontScale="32500" lnSpcReduction="20000"/>
          </a:bodyPr>
          <a:lstStyle/>
          <a:p>
            <a:pPr marL="0" indent="0" algn="ctr">
              <a:buNone/>
            </a:pPr>
            <a:r>
              <a:rPr lang="fr-FR" sz="4900" b="1" u="sng" dirty="0">
                <a:solidFill>
                  <a:schemeClr val="accent6">
                    <a:lumMod val="75000"/>
                  </a:schemeClr>
                </a:solidFill>
              </a:rPr>
              <a:t>samedi 21 septembre de </a:t>
            </a:r>
            <a:r>
              <a:rPr lang="fr-FR" sz="4900" b="1" u="sng" dirty="0" err="1">
                <a:solidFill>
                  <a:schemeClr val="accent6">
                    <a:lumMod val="75000"/>
                  </a:schemeClr>
                </a:solidFill>
              </a:rPr>
              <a:t>10h</a:t>
            </a:r>
            <a:r>
              <a:rPr lang="fr-FR" sz="4900" b="1" u="sng" dirty="0">
                <a:solidFill>
                  <a:schemeClr val="accent6">
                    <a:lumMod val="75000"/>
                  </a:schemeClr>
                </a:solidFill>
              </a:rPr>
              <a:t> à </a:t>
            </a:r>
            <a:r>
              <a:rPr lang="fr-FR" sz="4900" b="1" u="sng" dirty="0" err="1">
                <a:solidFill>
                  <a:schemeClr val="accent6">
                    <a:lumMod val="75000"/>
                  </a:schemeClr>
                </a:solidFill>
              </a:rPr>
              <a:t>17h</a:t>
            </a:r>
            <a:r>
              <a:rPr lang="fr-FR" sz="3400" dirty="0"/>
              <a:t/>
            </a:r>
            <a:br>
              <a:rPr lang="fr-FR" sz="3400" dirty="0"/>
            </a:br>
            <a:r>
              <a:rPr lang="fr-FR" sz="3400" dirty="0"/>
              <a:t/>
            </a:r>
            <a:br>
              <a:rPr lang="fr-FR" sz="3400" dirty="0"/>
            </a:br>
            <a:endParaRPr lang="fr-FR" sz="3400" dirty="0"/>
          </a:p>
          <a:p>
            <a:r>
              <a:rPr lang="fr-FR" sz="3400" dirty="0" smtClean="0"/>
              <a:t>Alfortville </a:t>
            </a:r>
            <a:r>
              <a:rPr lang="fr-FR" sz="3400" dirty="0"/>
              <a:t>s'est engagée pour la Planète en signant une Déclaration le 18 mai dernier et elle a signé également une Déclaration des droits de l'Humanité. </a:t>
            </a:r>
            <a:r>
              <a:rPr lang="fr-FR" sz="3400" dirty="0" smtClean="0"/>
              <a:t/>
            </a:r>
            <a:br>
              <a:rPr lang="fr-FR" sz="3400" dirty="0" smtClean="0"/>
            </a:br>
            <a:r>
              <a:rPr lang="fr-FR" sz="3400" dirty="0" smtClean="0"/>
              <a:t>En </a:t>
            </a:r>
            <a:r>
              <a:rPr lang="fr-FR" sz="3400" dirty="0"/>
              <a:t>juin </a:t>
            </a:r>
            <a:r>
              <a:rPr lang="fr-FR" sz="3400" dirty="0" smtClean="0"/>
              <a:t>: lancement d’un </a:t>
            </a:r>
            <a:r>
              <a:rPr lang="fr-FR" sz="3400" dirty="0"/>
              <a:t>Appel à projet "Eco-Ecole" à destination de tous les établissements scolaires avec un thème à choisir parmi 3: l'énergie, la consommation responsable et les déchets. A ce jour, 6 écoles élémentaires et le collège Langevin, se sont inscrits à ce programme, ce qui fait un total de près de 60 classes, et à l'unanimité tout les établissements inscrits ont choisi le thème des </a:t>
            </a:r>
            <a:r>
              <a:rPr lang="fr-FR" sz="3400" dirty="0" smtClean="0"/>
              <a:t>déchets. Motivation </a:t>
            </a:r>
            <a:r>
              <a:rPr lang="fr-FR" sz="3400" dirty="0"/>
              <a:t>des enseignants et surtout étonnée du nombre croissant de personnes qui n'ont pas que pris conscience du problème du réchauffement climatique, mais veulent agir!</a:t>
            </a:r>
          </a:p>
          <a:p>
            <a:r>
              <a:rPr lang="fr-FR" sz="3400" dirty="0"/>
              <a:t>C'est Un beau et grand projet donc, nous avons  été contraint de clore les inscriptions pour cette année scolaire pour pouvoir assurer la première promotion et aussi pour nous permettre d'avoir une visibilité sur l'organisation, recherche de partenariat et surtout trouver  le budget.</a:t>
            </a:r>
          </a:p>
          <a:p>
            <a:r>
              <a:rPr lang="fr-FR" sz="3400" dirty="0"/>
              <a:t>Le 3 juillet, notre engagement dans le dispositif Agenda 2030 pour les 17 objectifs du développement durable(local) a été voté à l'unanimité en conseil municipal, ce qui m'a encouragé à aller de l'avant: Nous avons lancé officiellement l'Article 2 de la Déclaration " Relevons le défi de mieux éduquer" et en même temps l'</a:t>
            </a:r>
            <a:r>
              <a:rPr lang="fr-FR" sz="3400" dirty="0" err="1"/>
              <a:t>ODD4</a:t>
            </a:r>
            <a:r>
              <a:rPr lang="fr-FR" sz="3400" dirty="0"/>
              <a:t> "Éducation de qualité pour tous", et dont les ateliers doivent se mettre en place bientôt.</a:t>
            </a:r>
            <a:br>
              <a:rPr lang="fr-FR" sz="3400" dirty="0"/>
            </a:br>
            <a:endParaRPr lang="fr-FR" sz="3400" dirty="0"/>
          </a:p>
          <a:p>
            <a:r>
              <a:rPr lang="fr-FR" sz="3400" dirty="0"/>
              <a:t>Seuls nous ne pouvons rien faire! Nous voulons avancer tous ensemble, main dans la main avec les citoyens, les ONG, les associations...pour sauver la Planète! Nous sommes donc à la recherche de partenariat pour la mise en place d'ateliers de sensibilisation sur les questions écologiques et environnementales, et le développement durable, car s'engager pour sauver la Planète est une Urgence!</a:t>
            </a:r>
            <a:br>
              <a:rPr lang="fr-FR" sz="3400" dirty="0"/>
            </a:br>
            <a:endParaRPr lang="fr-FR" sz="3400" dirty="0"/>
          </a:p>
          <a:p>
            <a:r>
              <a:rPr lang="fr-FR" sz="3400" dirty="0" smtClean="0"/>
              <a:t>Ce </a:t>
            </a:r>
            <a:r>
              <a:rPr lang="fr-FR" sz="3400" dirty="0"/>
              <a:t>lieu sera le lieu de vie des </a:t>
            </a:r>
            <a:r>
              <a:rPr lang="fr-FR" sz="3400" dirty="0" err="1"/>
              <a:t>ODD</a:t>
            </a:r>
            <a:r>
              <a:rPr lang="fr-FR" sz="3400" dirty="0"/>
              <a:t>, les 17 Objectifs du Développement durable, un lieu "Relais d'information ville durable", un lieu où les associations pourront être là les journées des samedis "Eco Asso" afin de sensibiliser le public sur les questions et les enjeux et impact du réchauffement climatique et surtout donner les solutions et les alternatives aux citoyens pour qu'ils deviennent des </a:t>
            </a:r>
            <a:r>
              <a:rPr lang="fr-FR" sz="3400" dirty="0" err="1"/>
              <a:t>consom'acteurs</a:t>
            </a:r>
            <a:r>
              <a:rPr lang="fr-FR" sz="3400" dirty="0"/>
              <a:t>. Notre maison verte est un lieu de rencontre, d'échange et de Partage.</a:t>
            </a:r>
          </a:p>
          <a:p>
            <a:r>
              <a:rPr lang="fr-FR" sz="3400" dirty="0"/>
              <a:t>Je serai donc très heureuse, de vous recevoir </a:t>
            </a:r>
            <a:r>
              <a:rPr lang="fr-FR" sz="3400" b="1" u="sng" dirty="0"/>
              <a:t>samedi 21 septembre de </a:t>
            </a:r>
            <a:r>
              <a:rPr lang="fr-FR" sz="3400" b="1" u="sng" dirty="0" err="1"/>
              <a:t>10h</a:t>
            </a:r>
            <a:r>
              <a:rPr lang="fr-FR" sz="3400" b="1" u="sng" dirty="0"/>
              <a:t> à </a:t>
            </a:r>
            <a:r>
              <a:rPr lang="fr-FR" sz="3400" b="1" u="sng" dirty="0" err="1"/>
              <a:t>17h</a:t>
            </a:r>
            <a:r>
              <a:rPr lang="fr-FR" sz="3400" dirty="0"/>
              <a:t>, vous en ferez l’inauguration, puisque vous serez la première association à participer avec moi, à ces Samedis des "Eco-Asso" et vous </a:t>
            </a:r>
            <a:r>
              <a:rPr lang="fr-FR" sz="3400" b="1" dirty="0">
                <a:solidFill>
                  <a:schemeClr val="accent6">
                    <a:lumMod val="75000"/>
                  </a:schemeClr>
                </a:solidFill>
              </a:rPr>
              <a:t>ferez la clôture de la semaine européenne de la mobilité qui aura lieu du 16 au 22 septembre.</a:t>
            </a:r>
          </a:p>
          <a:p>
            <a:pPr marL="0" indent="0">
              <a:buNone/>
            </a:pPr>
            <a:r>
              <a:rPr lang="fr-FR" sz="3400" dirty="0"/>
              <a:t/>
            </a:r>
            <a:br>
              <a:rPr lang="fr-FR" sz="3400" dirty="0"/>
            </a:br>
            <a:r>
              <a:rPr lang="fr-FR" sz="3400" dirty="0" smtClean="0"/>
              <a:t>Khadija</a:t>
            </a:r>
            <a:endParaRPr lang="fr-FR" sz="3400" dirty="0"/>
          </a:p>
          <a:p>
            <a:pPr marL="0" indent="0">
              <a:buNone/>
            </a:pPr>
            <a:r>
              <a:rPr lang="fr-FR" sz="3400" dirty="0"/>
              <a:t>0643377990</a:t>
            </a:r>
          </a:p>
          <a:p>
            <a:endParaRPr lang="fr-FR" dirty="0"/>
          </a:p>
        </p:txBody>
      </p:sp>
    </p:spTree>
    <p:extLst>
      <p:ext uri="{BB962C8B-B14F-4D97-AF65-F5344CB8AC3E}">
        <p14:creationId xmlns:p14="http://schemas.microsoft.com/office/powerpoint/2010/main" val="264962068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rmAutofit fontScale="92500" lnSpcReduction="20000"/>
          </a:bodyPr>
          <a:lstStyle/>
          <a:p>
            <a:r>
              <a:rPr lang="fr-FR" dirty="0"/>
              <a:t>Prochaines </a:t>
            </a:r>
            <a:r>
              <a:rPr lang="fr-FR" b="1" dirty="0">
                <a:solidFill>
                  <a:schemeClr val="accent6">
                    <a:lumMod val="75000"/>
                  </a:schemeClr>
                </a:solidFill>
              </a:rPr>
              <a:t>dates de Réunions </a:t>
            </a:r>
            <a:r>
              <a:rPr lang="fr-FR" dirty="0" err="1"/>
              <a:t>PAV</a:t>
            </a:r>
            <a:r>
              <a:rPr lang="fr-FR" dirty="0"/>
              <a:t> à fixer</a:t>
            </a:r>
            <a:r>
              <a:rPr lang="fr-FR" dirty="0" smtClean="0"/>
              <a:t>:</a:t>
            </a:r>
          </a:p>
          <a:p>
            <a:pPr marL="457200" lvl="1" indent="0">
              <a:buNone/>
            </a:pPr>
            <a:r>
              <a:rPr lang="fr-FR" dirty="0"/>
              <a:t>     </a:t>
            </a:r>
          </a:p>
          <a:p>
            <a:pPr lvl="1"/>
            <a:r>
              <a:rPr lang="fr-FR" dirty="0" smtClean="0"/>
              <a:t>13 novembre </a:t>
            </a:r>
            <a:r>
              <a:rPr lang="fr-FR" dirty="0"/>
              <a:t>2018 – </a:t>
            </a:r>
            <a:r>
              <a:rPr lang="fr-FR" dirty="0" err="1" smtClean="0"/>
              <a:t>20h</a:t>
            </a:r>
            <a:r>
              <a:rPr lang="fr-FR" dirty="0" smtClean="0"/>
              <a:t> Anniv Tom!!!!</a:t>
            </a:r>
            <a:endParaRPr lang="fr-FR" dirty="0"/>
          </a:p>
          <a:p>
            <a:pPr lvl="1"/>
            <a:r>
              <a:rPr lang="fr-FR" dirty="0" smtClean="0"/>
              <a:t>16 janvier </a:t>
            </a:r>
            <a:r>
              <a:rPr lang="fr-FR" dirty="0"/>
              <a:t>2019 – </a:t>
            </a:r>
            <a:r>
              <a:rPr lang="fr-FR" dirty="0" err="1" smtClean="0"/>
              <a:t>20h</a:t>
            </a:r>
            <a:r>
              <a:rPr lang="fr-FR" dirty="0" smtClean="0"/>
              <a:t> Galette</a:t>
            </a:r>
            <a:endParaRPr lang="fr-FR" dirty="0"/>
          </a:p>
          <a:p>
            <a:pPr lvl="1"/>
            <a:r>
              <a:rPr lang="fr-FR" dirty="0" smtClean="0"/>
              <a:t>5 mars </a:t>
            </a:r>
            <a:r>
              <a:rPr lang="fr-FR" dirty="0"/>
              <a:t>2019 – </a:t>
            </a:r>
            <a:r>
              <a:rPr lang="fr-FR" dirty="0" err="1"/>
              <a:t>20h</a:t>
            </a:r>
            <a:endParaRPr lang="fr-FR" dirty="0"/>
          </a:p>
          <a:p>
            <a:pPr lvl="1"/>
            <a:r>
              <a:rPr lang="fr-FR" dirty="0" smtClean="0"/>
              <a:t>13 mai </a:t>
            </a:r>
            <a:r>
              <a:rPr lang="fr-FR" dirty="0"/>
              <a:t>2019 – </a:t>
            </a:r>
            <a:r>
              <a:rPr lang="fr-FR" dirty="0" err="1"/>
              <a:t>20h</a:t>
            </a:r>
            <a:endParaRPr lang="fr-FR" dirty="0"/>
          </a:p>
          <a:p>
            <a:pPr lvl="1"/>
            <a:r>
              <a:rPr lang="fr-FR" dirty="0" smtClean="0"/>
              <a:t>18 juin </a:t>
            </a:r>
            <a:r>
              <a:rPr lang="fr-FR" dirty="0"/>
              <a:t>2019 – réunion </a:t>
            </a:r>
            <a:r>
              <a:rPr lang="fr-FR" u="sng" dirty="0" err="1"/>
              <a:t>18h30</a:t>
            </a:r>
            <a:r>
              <a:rPr lang="fr-FR" dirty="0"/>
              <a:t> puis </a:t>
            </a:r>
            <a:r>
              <a:rPr lang="fr-FR" dirty="0" err="1"/>
              <a:t>BBQ</a:t>
            </a:r>
            <a:endParaRPr lang="fr-FR" dirty="0"/>
          </a:p>
          <a:p>
            <a:endParaRPr lang="fr-FR" dirty="0"/>
          </a:p>
          <a:p>
            <a:endParaRPr lang="fr-FR" dirty="0" smtClean="0"/>
          </a:p>
          <a:p>
            <a:r>
              <a:rPr lang="fr-FR" b="1" dirty="0">
                <a:solidFill>
                  <a:schemeClr val="accent6">
                    <a:lumMod val="75000"/>
                  </a:schemeClr>
                </a:solidFill>
              </a:rPr>
              <a:t>Bourse</a:t>
            </a:r>
            <a:r>
              <a:rPr lang="fr-FR" dirty="0">
                <a:solidFill>
                  <a:schemeClr val="accent6">
                    <a:lumMod val="75000"/>
                  </a:schemeClr>
                </a:solidFill>
              </a:rPr>
              <a:t> </a:t>
            </a:r>
            <a:r>
              <a:rPr lang="fr-FR" dirty="0"/>
              <a:t>Vélo ? </a:t>
            </a:r>
            <a:r>
              <a:rPr lang="fr-FR" dirty="0" smtClean="0"/>
              <a:t>En Mars</a:t>
            </a:r>
            <a:r>
              <a:rPr lang="fr-FR" dirty="0"/>
              <a:t>?</a:t>
            </a:r>
          </a:p>
          <a:p>
            <a:endParaRPr lang="fr-FR" dirty="0"/>
          </a:p>
        </p:txBody>
      </p:sp>
      <p:sp>
        <p:nvSpPr>
          <p:cNvPr id="4" name="Titre 1"/>
          <p:cNvSpPr>
            <a:spLocks noGrp="1"/>
          </p:cNvSpPr>
          <p:nvPr>
            <p:ph type="title"/>
          </p:nvPr>
        </p:nvSpPr>
        <p:spPr>
          <a:xfrm>
            <a:off x="457200" y="274638"/>
            <a:ext cx="8229600" cy="1143000"/>
          </a:xfrm>
        </p:spPr>
        <p:txBody>
          <a:bodyPr vert="horz" lIns="91440" tIns="45720" rIns="91440" bIns="45720" rtlCol="0" anchor="ctr">
            <a:normAutofit fontScale="90000"/>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r>
              <a:rPr lang="fr-FR" b="1" dirty="0" smtClean="0">
                <a:ln/>
                <a:solidFill>
                  <a:schemeClr val="accent3"/>
                </a:solidFill>
              </a:rPr>
              <a:t>Prochaines dates/événement à fixer</a:t>
            </a:r>
            <a:r>
              <a:rPr lang="fr-FR" b="1" dirty="0">
                <a:ln/>
                <a:solidFill>
                  <a:schemeClr val="accent3"/>
                </a:solidFill>
              </a:rPr>
              <a:t> :</a:t>
            </a:r>
            <a:r>
              <a:rPr lang="en-US" b="1" dirty="0">
                <a:ln/>
                <a:solidFill>
                  <a:schemeClr val="accent3"/>
                </a:solidFill>
              </a:rPr>
              <a:t/>
            </a:r>
            <a:br>
              <a:rPr lang="en-US" b="1" dirty="0">
                <a:ln/>
                <a:solidFill>
                  <a:schemeClr val="accent3"/>
                </a:solidFill>
              </a:rPr>
            </a:br>
            <a:endParaRPr lang="en-US" b="1" dirty="0">
              <a:ln/>
              <a:solidFill>
                <a:schemeClr val="accent3"/>
              </a:solidFill>
            </a:endParaRPr>
          </a:p>
        </p:txBody>
      </p:sp>
    </p:spTree>
    <p:extLst>
      <p:ext uri="{BB962C8B-B14F-4D97-AF65-F5344CB8AC3E}">
        <p14:creationId xmlns:p14="http://schemas.microsoft.com/office/powerpoint/2010/main" val="101292915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260648"/>
            <a:ext cx="7840523" cy="63367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1937647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vert="horz" lIns="91440" tIns="45720" rIns="91440" bIns="45720" rtlCol="0" anchor="ctr">
            <a:normAutofit fontScale="90000"/>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r>
              <a:rPr lang="fr-FR" b="1" dirty="0">
                <a:ln/>
                <a:solidFill>
                  <a:schemeClr val="accent3"/>
                </a:solidFill>
              </a:rPr>
              <a:t>Retour positif Mairie – Arceaux Vélo</a:t>
            </a:r>
          </a:p>
        </p:txBody>
      </p:sp>
      <p:sp>
        <p:nvSpPr>
          <p:cNvPr id="3" name="Espace réservé du contenu 2"/>
          <p:cNvSpPr>
            <a:spLocks noGrp="1"/>
          </p:cNvSpPr>
          <p:nvPr>
            <p:ph idx="1"/>
          </p:nvPr>
        </p:nvSpPr>
        <p:spPr/>
        <p:txBody>
          <a:bodyPr/>
          <a:lstStyle/>
          <a:p>
            <a:r>
              <a:rPr lang="fr-FR" dirty="0" smtClean="0"/>
              <a:t>200 arceaux vélo commandés au </a:t>
            </a:r>
            <a:r>
              <a:rPr lang="fr-FR" dirty="0" err="1" smtClean="0"/>
              <a:t>GPSEA</a:t>
            </a:r>
            <a:endParaRPr lang="fr-FR" dirty="0" smtClean="0"/>
          </a:p>
          <a:p>
            <a:r>
              <a:rPr lang="fr-FR" dirty="0" smtClean="0"/>
              <a:t>Dossier Stationnement à Alfortville  – retour favorable de M. Luc </a:t>
            </a:r>
            <a:r>
              <a:rPr lang="fr-FR" dirty="0" err="1" smtClean="0"/>
              <a:t>Carvounas</a:t>
            </a:r>
            <a:endParaRPr lang="fr-FR" dirty="0" smtClean="0"/>
          </a:p>
          <a:p>
            <a:r>
              <a:rPr lang="fr-FR" dirty="0" err="1" smtClean="0"/>
              <a:t>PAV</a:t>
            </a:r>
            <a:r>
              <a:rPr lang="fr-FR" dirty="0" smtClean="0"/>
              <a:t> a mandat pour </a:t>
            </a:r>
          </a:p>
          <a:p>
            <a:r>
              <a:rPr lang="fr-FR" dirty="0" smtClean="0"/>
              <a:t>travailler avec les </a:t>
            </a:r>
          </a:p>
          <a:p>
            <a:r>
              <a:rPr lang="fr-FR" dirty="0" smtClean="0"/>
              <a:t>services techniques </a:t>
            </a:r>
          </a:p>
          <a:p>
            <a:r>
              <a:rPr lang="fr-FR" dirty="0" smtClean="0"/>
              <a:t>de la Mairie</a:t>
            </a:r>
            <a:endParaRPr lang="fr-FR" dirty="0"/>
          </a:p>
        </p:txBody>
      </p:sp>
      <p:pic>
        <p:nvPicPr>
          <p:cNvPr id="10242" name="Picture 2" descr="RÃ©sultat de recherche d'images pour &quot;champagne gif feu artifices&quot;"/>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5076056" y="3312644"/>
            <a:ext cx="2350418" cy="3354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78134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vert="horz" lIns="91440" tIns="45720" rIns="91440" bIns="45720" rtlCol="0" anchor="ctr">
            <a:norm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r>
              <a:rPr lang="fr-FR" b="1" dirty="0">
                <a:ln/>
                <a:solidFill>
                  <a:schemeClr val="accent3"/>
                </a:solidFill>
              </a:rPr>
              <a:t>Ordre du Jour</a:t>
            </a:r>
            <a:endParaRPr lang="en-US" b="1" dirty="0">
              <a:ln/>
              <a:solidFill>
                <a:schemeClr val="accent3"/>
              </a:solidFill>
            </a:endParaRPr>
          </a:p>
        </p:txBody>
      </p:sp>
      <p:sp>
        <p:nvSpPr>
          <p:cNvPr id="3" name="Espace réservé du contenu 2"/>
          <p:cNvSpPr>
            <a:spLocks noGrp="1"/>
          </p:cNvSpPr>
          <p:nvPr>
            <p:ph idx="1"/>
          </p:nvPr>
        </p:nvSpPr>
        <p:spPr/>
        <p:txBody>
          <a:bodyPr>
            <a:normAutofit fontScale="77500" lnSpcReduction="20000"/>
          </a:bodyPr>
          <a:lstStyle/>
          <a:p>
            <a:pPr lvl="0"/>
            <a:r>
              <a:rPr lang="fr-FR" b="1" dirty="0" smtClean="0">
                <a:solidFill>
                  <a:schemeClr val="accent1">
                    <a:lumMod val="75000"/>
                  </a:schemeClr>
                </a:solidFill>
              </a:rPr>
              <a:t>Organisation </a:t>
            </a:r>
            <a:r>
              <a:rPr lang="fr-FR" b="1" dirty="0">
                <a:solidFill>
                  <a:schemeClr val="accent1">
                    <a:lumMod val="75000"/>
                  </a:schemeClr>
                </a:solidFill>
              </a:rPr>
              <a:t>du Village Associatif – Samedi </a:t>
            </a:r>
            <a:r>
              <a:rPr lang="fr-FR" b="1" dirty="0" smtClean="0">
                <a:solidFill>
                  <a:schemeClr val="accent1">
                    <a:lumMod val="75000"/>
                  </a:schemeClr>
                </a:solidFill>
              </a:rPr>
              <a:t>14 </a:t>
            </a:r>
            <a:r>
              <a:rPr lang="fr-FR" b="1" dirty="0">
                <a:solidFill>
                  <a:schemeClr val="accent1">
                    <a:lumMod val="75000"/>
                  </a:schemeClr>
                </a:solidFill>
              </a:rPr>
              <a:t>Septembre  (10h-18h) – Palais des </a:t>
            </a:r>
            <a:r>
              <a:rPr lang="fr-FR" b="1" dirty="0" smtClean="0">
                <a:solidFill>
                  <a:schemeClr val="accent1">
                    <a:lumMod val="75000"/>
                  </a:schemeClr>
                </a:solidFill>
              </a:rPr>
              <a:t>Sports</a:t>
            </a:r>
          </a:p>
          <a:p>
            <a:pPr lvl="0"/>
            <a:r>
              <a:rPr lang="fr-FR" b="1" dirty="0" smtClean="0">
                <a:solidFill>
                  <a:schemeClr val="accent1">
                    <a:lumMod val="75000"/>
                  </a:schemeClr>
                </a:solidFill>
              </a:rPr>
              <a:t>Inauguration </a:t>
            </a:r>
            <a:r>
              <a:rPr lang="fr-FR" b="1" dirty="0" err="1" smtClean="0">
                <a:solidFill>
                  <a:schemeClr val="accent1">
                    <a:lumMod val="75000"/>
                  </a:schemeClr>
                </a:solidFill>
              </a:rPr>
              <a:t>GreenHouse</a:t>
            </a:r>
            <a:r>
              <a:rPr lang="fr-FR" b="1" dirty="0" smtClean="0">
                <a:solidFill>
                  <a:schemeClr val="accent1">
                    <a:lumMod val="75000"/>
                  </a:schemeClr>
                </a:solidFill>
              </a:rPr>
              <a:t> Alfortville  - Cyprien</a:t>
            </a:r>
          </a:p>
          <a:p>
            <a:pPr lvl="0"/>
            <a:r>
              <a:rPr lang="fr-FR" b="1" dirty="0" smtClean="0">
                <a:solidFill>
                  <a:schemeClr val="accent1">
                    <a:lumMod val="75000"/>
                  </a:schemeClr>
                </a:solidFill>
              </a:rPr>
              <a:t>21 Sept : Place au vélo </a:t>
            </a:r>
            <a:r>
              <a:rPr lang="fr-FR" b="1" dirty="0" err="1" smtClean="0">
                <a:solidFill>
                  <a:schemeClr val="accent1">
                    <a:lumMod val="75000"/>
                  </a:schemeClr>
                </a:solidFill>
              </a:rPr>
              <a:t>1</a:t>
            </a:r>
            <a:r>
              <a:rPr lang="fr-FR" b="1" baseline="30000" dirty="0" err="1" smtClean="0">
                <a:solidFill>
                  <a:schemeClr val="accent1">
                    <a:lumMod val="75000"/>
                  </a:schemeClr>
                </a:solidFill>
              </a:rPr>
              <a:t>ere</a:t>
            </a:r>
            <a:r>
              <a:rPr lang="fr-FR" b="1" dirty="0" smtClean="0">
                <a:solidFill>
                  <a:schemeClr val="accent1">
                    <a:lumMod val="75000"/>
                  </a:schemeClr>
                </a:solidFill>
              </a:rPr>
              <a:t> Association Stand (cadre de la Semaine de la mobilité)</a:t>
            </a:r>
          </a:p>
          <a:p>
            <a:pPr lvl="0"/>
            <a:r>
              <a:rPr lang="fr-FR" b="1" dirty="0" smtClean="0">
                <a:solidFill>
                  <a:schemeClr val="accent1">
                    <a:lumMod val="75000"/>
                  </a:schemeClr>
                </a:solidFill>
              </a:rPr>
              <a:t>Balade 22/09 Paris sans Voiture – Escale à Ivry</a:t>
            </a:r>
            <a:endParaRPr lang="en-US" dirty="0">
              <a:solidFill>
                <a:schemeClr val="accent1">
                  <a:lumMod val="75000"/>
                </a:schemeClr>
              </a:solidFill>
            </a:endParaRPr>
          </a:p>
          <a:p>
            <a:r>
              <a:rPr lang="fr-FR" dirty="0">
                <a:solidFill>
                  <a:schemeClr val="accent1">
                    <a:lumMod val="75000"/>
                  </a:schemeClr>
                </a:solidFill>
              </a:rPr>
              <a:t> </a:t>
            </a:r>
            <a:r>
              <a:rPr lang="fr-FR" b="1" dirty="0" smtClean="0">
                <a:solidFill>
                  <a:schemeClr val="accent1">
                    <a:lumMod val="75000"/>
                  </a:schemeClr>
                </a:solidFill>
              </a:rPr>
              <a:t>Place </a:t>
            </a:r>
            <a:r>
              <a:rPr lang="fr-FR" b="1" dirty="0">
                <a:solidFill>
                  <a:schemeClr val="accent1">
                    <a:lumMod val="75000"/>
                  </a:schemeClr>
                </a:solidFill>
              </a:rPr>
              <a:t>Au Vélo à </a:t>
            </a:r>
            <a:r>
              <a:rPr lang="fr-FR" b="1" dirty="0" smtClean="0">
                <a:solidFill>
                  <a:schemeClr val="accent1">
                    <a:lumMod val="75000"/>
                  </a:schemeClr>
                </a:solidFill>
              </a:rPr>
              <a:t>Alfortville - Dates </a:t>
            </a:r>
            <a:r>
              <a:rPr lang="fr-FR" b="1" dirty="0">
                <a:solidFill>
                  <a:schemeClr val="accent1">
                    <a:lumMod val="75000"/>
                  </a:schemeClr>
                </a:solidFill>
              </a:rPr>
              <a:t>balades ; </a:t>
            </a:r>
            <a:r>
              <a:rPr lang="fr-FR" b="1" dirty="0" smtClean="0">
                <a:solidFill>
                  <a:schemeClr val="accent1">
                    <a:lumMod val="75000"/>
                  </a:schemeClr>
                </a:solidFill>
              </a:rPr>
              <a:t>Réunions</a:t>
            </a:r>
          </a:p>
          <a:p>
            <a:r>
              <a:rPr lang="fr-FR" sz="3100" b="1" dirty="0">
                <a:solidFill>
                  <a:schemeClr val="accent1">
                    <a:lumMod val="75000"/>
                  </a:schemeClr>
                </a:solidFill>
              </a:rPr>
              <a:t>Stationnement vélo sur Alfortville (Cyprien) : projet en cours avec la Mairie. Notre rapport à étoffer et détailler (200 arceaux commandés)</a:t>
            </a:r>
          </a:p>
          <a:p>
            <a:r>
              <a:rPr lang="fr-FR" sz="3100" b="1" dirty="0">
                <a:solidFill>
                  <a:schemeClr val="accent1">
                    <a:lumMod val="75000"/>
                  </a:schemeClr>
                </a:solidFill>
              </a:rPr>
              <a:t>Baromètre des Villes Cyclables (Cyprien)</a:t>
            </a:r>
            <a:endParaRPr lang="en-US" sz="3100" b="1" dirty="0">
              <a:solidFill>
                <a:schemeClr val="accent1">
                  <a:lumMod val="75000"/>
                </a:schemeClr>
              </a:solidFill>
            </a:endParaRPr>
          </a:p>
          <a:p>
            <a:pPr lvl="0"/>
            <a:r>
              <a:rPr lang="fr-FR" b="1" dirty="0" smtClean="0">
                <a:solidFill>
                  <a:schemeClr val="accent1">
                    <a:lumMod val="75000"/>
                  </a:schemeClr>
                </a:solidFill>
              </a:rPr>
              <a:t>Autres </a:t>
            </a:r>
            <a:r>
              <a:rPr lang="fr-FR" b="1" dirty="0">
                <a:solidFill>
                  <a:schemeClr val="accent1">
                    <a:lumMod val="75000"/>
                  </a:schemeClr>
                </a:solidFill>
              </a:rPr>
              <a:t>informations à partager </a:t>
            </a:r>
            <a:r>
              <a:rPr lang="fr-FR" b="1" dirty="0" smtClean="0">
                <a:solidFill>
                  <a:schemeClr val="accent1">
                    <a:lumMod val="75000"/>
                  </a:schemeClr>
                </a:solidFill>
              </a:rPr>
              <a:t>- Envies</a:t>
            </a:r>
            <a:r>
              <a:rPr lang="fr-FR" b="1" dirty="0">
                <a:solidFill>
                  <a:schemeClr val="accent1">
                    <a:lumMod val="75000"/>
                  </a:schemeClr>
                </a:solidFill>
              </a:rPr>
              <a:t> </a:t>
            </a:r>
            <a:r>
              <a:rPr lang="fr-FR" b="1" dirty="0" smtClean="0">
                <a:solidFill>
                  <a:schemeClr val="accent1">
                    <a:lumMod val="75000"/>
                  </a:schemeClr>
                </a:solidFill>
              </a:rPr>
              <a:t>- </a:t>
            </a:r>
            <a:r>
              <a:rPr lang="fr-FR" b="1" dirty="0">
                <a:solidFill>
                  <a:schemeClr val="accent1">
                    <a:lumMod val="75000"/>
                  </a:schemeClr>
                </a:solidFill>
              </a:rPr>
              <a:t>Suggestions </a:t>
            </a:r>
            <a:endParaRPr lang="en-US" dirty="0">
              <a:solidFill>
                <a:schemeClr val="accent1">
                  <a:lumMod val="75000"/>
                </a:schemeClr>
              </a:solidFill>
            </a:endParaRPr>
          </a:p>
          <a:p>
            <a:endParaRPr lang="en-US" dirty="0">
              <a:solidFill>
                <a:schemeClr val="accent1">
                  <a:lumMod val="75000"/>
                </a:schemeClr>
              </a:solidFill>
            </a:endParaRPr>
          </a:p>
        </p:txBody>
      </p:sp>
    </p:spTree>
    <p:extLst>
      <p:ext uri="{BB962C8B-B14F-4D97-AF65-F5344CB8AC3E}">
        <p14:creationId xmlns:p14="http://schemas.microsoft.com/office/powerpoint/2010/main" val="75343970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Suite à </a:t>
            </a:r>
            <a:r>
              <a:rPr lang="fr-FR" dirty="0" err="1" smtClean="0"/>
              <a:t>cartopartie</a:t>
            </a:r>
            <a:r>
              <a:rPr lang="fr-FR" dirty="0" smtClean="0"/>
              <a:t> du 12 Mai 18</a:t>
            </a:r>
            <a:endParaRPr lang="fr-FR" dirty="0"/>
          </a:p>
        </p:txBody>
      </p:sp>
      <p:sp>
        <p:nvSpPr>
          <p:cNvPr id="3" name="Espace réservé du contenu 2"/>
          <p:cNvSpPr>
            <a:spLocks noGrp="1"/>
          </p:cNvSpPr>
          <p:nvPr>
            <p:ph idx="1"/>
          </p:nvPr>
        </p:nvSpPr>
        <p:spPr/>
        <p:txBody>
          <a:bodyPr/>
          <a:lstStyle/>
          <a:p>
            <a:r>
              <a:rPr lang="fr-FR" sz="1600" dirty="0">
                <a:hlinkClick r:id="rId2"/>
              </a:rPr>
              <a:t>http://</a:t>
            </a:r>
            <a:r>
              <a:rPr lang="fr-FR" sz="1600" dirty="0" err="1" smtClean="0">
                <a:hlinkClick r:id="rId2"/>
              </a:rPr>
              <a:t>umap.openstreetmap.fr</a:t>
            </a:r>
            <a:r>
              <a:rPr lang="fr-FR" sz="1600" dirty="0" smtClean="0">
                <a:hlinkClick r:id="rId2"/>
              </a:rPr>
              <a:t>/en/</a:t>
            </a:r>
            <a:r>
              <a:rPr lang="fr-FR" sz="1600" dirty="0" err="1" smtClean="0">
                <a:hlinkClick r:id="rId2"/>
              </a:rPr>
              <a:t>map</a:t>
            </a:r>
            <a:r>
              <a:rPr lang="fr-FR" sz="1600" dirty="0" smtClean="0">
                <a:hlinkClick r:id="rId2"/>
              </a:rPr>
              <a:t>/</a:t>
            </a:r>
            <a:r>
              <a:rPr lang="fr-FR" sz="1600" dirty="0" err="1" smtClean="0">
                <a:hlinkClick r:id="rId2"/>
              </a:rPr>
              <a:t>stationnement-velos-a-alfortville_325192#15</a:t>
            </a:r>
            <a:r>
              <a:rPr lang="fr-FR" sz="1600" dirty="0" smtClean="0">
                <a:hlinkClick r:id="rId2"/>
              </a:rPr>
              <a:t>/48.8062/2.4196</a:t>
            </a:r>
            <a:endParaRPr lang="fr-FR" sz="1600" dirty="0" smtClean="0"/>
          </a:p>
          <a:p>
            <a:endParaRPr lang="fr-FR"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8024" y="2060848"/>
            <a:ext cx="3231418" cy="40176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504" y="3501008"/>
            <a:ext cx="3421629" cy="13849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4542828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vert="horz" lIns="91440" tIns="45720" rIns="91440" bIns="45720" rtlCol="0" anchor="ctr">
            <a:norm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r>
              <a:rPr lang="fr-FR" b="1" dirty="0">
                <a:ln/>
                <a:solidFill>
                  <a:schemeClr val="accent3"/>
                </a:solidFill>
              </a:rPr>
              <a:t>Baromètre des Villes Cyclables</a:t>
            </a:r>
          </a:p>
        </p:txBody>
      </p:sp>
      <p:sp>
        <p:nvSpPr>
          <p:cNvPr id="3" name="Espace réservé du contenu 2"/>
          <p:cNvSpPr>
            <a:spLocks noGrp="1"/>
          </p:cNvSpPr>
          <p:nvPr>
            <p:ph idx="1"/>
          </p:nvPr>
        </p:nvSpPr>
        <p:spPr/>
        <p:txBody>
          <a:bodyPr>
            <a:noAutofit/>
          </a:bodyPr>
          <a:lstStyle/>
          <a:p>
            <a:r>
              <a:rPr lang="fr-FR" sz="1100" dirty="0"/>
              <a:t>Bonjour,</a:t>
            </a:r>
            <a:br>
              <a:rPr lang="fr-FR" sz="1100" dirty="0"/>
            </a:br>
            <a:r>
              <a:rPr lang="fr-FR" sz="1100" b="1" u="sng" dirty="0"/>
              <a:t/>
            </a:r>
            <a:br>
              <a:rPr lang="fr-FR" sz="1100" b="1" u="sng" dirty="0"/>
            </a:br>
            <a:r>
              <a:rPr lang="fr-FR" sz="1100" dirty="0"/>
              <a:t>La </a:t>
            </a:r>
            <a:r>
              <a:rPr lang="fr-FR" sz="1100" dirty="0" err="1"/>
              <a:t>FUB</a:t>
            </a:r>
            <a:r>
              <a:rPr lang="fr-FR" sz="1100" dirty="0"/>
              <a:t>, Fédération française des usagers de la bicyclette, lance la seconde édition de l’enquête nationale « Baromètre Parlons vélo des villes cyclables 2019 ».</a:t>
            </a:r>
            <a:br>
              <a:rPr lang="fr-FR" sz="1100" dirty="0"/>
            </a:br>
            <a:r>
              <a:rPr lang="fr-FR" sz="1100" dirty="0"/>
              <a:t/>
            </a:r>
            <a:br>
              <a:rPr lang="fr-FR" sz="1100" dirty="0"/>
            </a:br>
            <a:r>
              <a:rPr lang="fr-FR" sz="1100" dirty="0"/>
              <a:t>Alors que l’édition 2017 avait largement contribué au lancement du plan vélo gouvernemental, il est temps de changer de braquet et de passer d’un plan national « cadre » à son déploiement opérationnel en 1001 plans vélos locaux !</a:t>
            </a:r>
            <a:br>
              <a:rPr lang="fr-FR" sz="1100" dirty="0"/>
            </a:br>
            <a:r>
              <a:rPr lang="fr-FR" sz="1100" dirty="0"/>
              <a:t/>
            </a:r>
            <a:br>
              <a:rPr lang="fr-FR" sz="1100" dirty="0"/>
            </a:br>
            <a:r>
              <a:rPr lang="fr-FR" sz="1100" dirty="0"/>
              <a:t>La </a:t>
            </a:r>
            <a:r>
              <a:rPr lang="fr-FR" sz="1100" dirty="0" err="1"/>
              <a:t>FUB</a:t>
            </a:r>
            <a:r>
              <a:rPr lang="fr-FR" sz="1100" dirty="0"/>
              <a:t> invite donc les citoyens, cyclistes ou non, quel que soit leur territoire, à répondre massivement à cette enquête, afin de mettre pour la première fois le sujet « vélo déplacement » au cœur des débats des élections municipales et de faire le « bilan vélo » de la mandature en cours.</a:t>
            </a:r>
            <a:br>
              <a:rPr lang="fr-FR" sz="1100" dirty="0"/>
            </a:br>
            <a:r>
              <a:rPr lang="fr-FR" sz="1100" dirty="0"/>
              <a:t/>
            </a:r>
            <a:br>
              <a:rPr lang="fr-FR" sz="1100" dirty="0"/>
            </a:br>
            <a:r>
              <a:rPr lang="fr-FR" sz="1100" dirty="0"/>
              <a:t>Plus d’informations en pièce jointe et sur notre site </a:t>
            </a:r>
            <a:r>
              <a:rPr lang="fr-FR" sz="1100" dirty="0" err="1"/>
              <a:t>www.fub.fr</a:t>
            </a:r>
            <a:r>
              <a:rPr lang="fr-FR" sz="1100" dirty="0"/>
              <a:t>/presse</a:t>
            </a:r>
            <a:br>
              <a:rPr lang="fr-FR" sz="1100" dirty="0"/>
            </a:br>
            <a:r>
              <a:rPr lang="fr-FR" sz="1100" dirty="0"/>
              <a:t/>
            </a:r>
            <a:br>
              <a:rPr lang="fr-FR" sz="1100" dirty="0"/>
            </a:br>
            <a:r>
              <a:rPr lang="fr-FR" sz="1100" dirty="0"/>
              <a:t>Pour répondre à l’enquête, rendez-vous sur </a:t>
            </a:r>
            <a:r>
              <a:rPr lang="fr-FR" sz="1100" u="sng" dirty="0">
                <a:hlinkClick r:id="rId2"/>
              </a:rPr>
              <a:t>https://</a:t>
            </a:r>
            <a:r>
              <a:rPr lang="fr-FR" sz="1100" u="sng" dirty="0" err="1">
                <a:hlinkClick r:id="rId2"/>
              </a:rPr>
              <a:t>barometre.parlons-velo.fr</a:t>
            </a:r>
            <a:r>
              <a:rPr lang="fr-FR" sz="1100" u="sng" dirty="0">
                <a:hlinkClick r:id="rId2"/>
              </a:rPr>
              <a:t>/</a:t>
            </a:r>
            <a:r>
              <a:rPr lang="fr-FR" sz="1100" dirty="0"/>
              <a:t/>
            </a:r>
            <a:br>
              <a:rPr lang="fr-FR" sz="1100" dirty="0"/>
            </a:br>
            <a:r>
              <a:rPr lang="fr-FR" sz="1100" dirty="0"/>
              <a:t/>
            </a:r>
            <a:br>
              <a:rPr lang="fr-FR" sz="1100" dirty="0"/>
            </a:br>
            <a:r>
              <a:rPr lang="fr-FR" sz="1100" dirty="0"/>
              <a:t>Nous restons à votre disposition pour toute information complémentaire.</a:t>
            </a:r>
            <a:br>
              <a:rPr lang="fr-FR" sz="1100" dirty="0"/>
            </a:br>
            <a:r>
              <a:rPr lang="fr-FR" sz="1100" dirty="0"/>
              <a:t/>
            </a:r>
            <a:br>
              <a:rPr lang="fr-FR" sz="1100" dirty="0"/>
            </a:br>
            <a:r>
              <a:rPr lang="fr-FR" sz="1100" dirty="0"/>
              <a:t>Bien cordialement,</a:t>
            </a:r>
            <a:br>
              <a:rPr lang="fr-FR" sz="1100" dirty="0"/>
            </a:br>
            <a:r>
              <a:rPr lang="fr-FR" sz="1100" dirty="0"/>
              <a:t/>
            </a:r>
            <a:br>
              <a:rPr lang="fr-FR" sz="1100" dirty="0"/>
            </a:br>
            <a:r>
              <a:rPr lang="fr-FR" sz="1100" dirty="0"/>
              <a:t>--</a:t>
            </a:r>
            <a:br>
              <a:rPr lang="fr-FR" sz="1100" dirty="0"/>
            </a:br>
            <a:r>
              <a:rPr lang="fr-FR" sz="1100" b="1" dirty="0"/>
              <a:t>Perrine BURNER</a:t>
            </a:r>
            <a:br>
              <a:rPr lang="fr-FR" sz="1100" b="1" dirty="0"/>
            </a:br>
            <a:r>
              <a:rPr lang="fr-FR" sz="1100" b="1" dirty="0"/>
              <a:t>Chargée de communication </a:t>
            </a:r>
            <a:r>
              <a:rPr lang="fr-FR" sz="1100" b="1" dirty="0" err="1"/>
              <a:t>FUB</a:t>
            </a:r>
            <a:r>
              <a:rPr lang="fr-FR" sz="1100" b="1" dirty="0"/>
              <a:t/>
            </a:r>
            <a:br>
              <a:rPr lang="fr-FR" sz="1100" b="1" dirty="0"/>
            </a:br>
            <a:r>
              <a:rPr lang="fr-FR" sz="1100" b="1" dirty="0" err="1"/>
              <a:t>p.burner@fub.fr</a:t>
            </a:r>
            <a:r>
              <a:rPr lang="fr-FR" sz="1100" b="1" dirty="0"/>
              <a:t/>
            </a:r>
            <a:br>
              <a:rPr lang="fr-FR" sz="1100" b="1" dirty="0"/>
            </a:br>
            <a:r>
              <a:rPr lang="fr-FR" sz="1100" b="1" dirty="0"/>
              <a:t>Tél : 03 88 76 70 86</a:t>
            </a:r>
            <a:br>
              <a:rPr lang="fr-FR" sz="1100" b="1" dirty="0"/>
            </a:br>
            <a:r>
              <a:rPr lang="fr-FR" sz="1100" b="1" dirty="0" err="1"/>
              <a:t>www.fub.fr</a:t>
            </a:r>
            <a:r>
              <a:rPr lang="fr-FR" sz="1100" b="1" dirty="0"/>
              <a:t/>
            </a:r>
            <a:br>
              <a:rPr lang="fr-FR" sz="1100" b="1" dirty="0"/>
            </a:br>
            <a:r>
              <a:rPr lang="fr-FR" sz="1100" b="1" dirty="0" err="1"/>
              <a:t>www.parlons-velo.fr</a:t>
            </a:r>
            <a:r>
              <a:rPr lang="fr-FR" sz="1100" b="1" dirty="0"/>
              <a:t/>
            </a:r>
            <a:br>
              <a:rPr lang="fr-FR" sz="1100" b="1" dirty="0"/>
            </a:br>
            <a:endParaRPr lang="fr-FR" sz="1100" dirty="0"/>
          </a:p>
        </p:txBody>
      </p:sp>
    </p:spTree>
    <p:extLst>
      <p:ext uri="{BB962C8B-B14F-4D97-AF65-F5344CB8AC3E}">
        <p14:creationId xmlns:p14="http://schemas.microsoft.com/office/powerpoint/2010/main" val="351939992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normAutofit fontScale="25000" lnSpcReduction="20000"/>
          </a:bodyPr>
          <a:lstStyle/>
          <a:p>
            <a:r>
              <a:rPr lang="fr-FR" dirty="0"/>
              <a:t>Bonjour à toutes et tous,</a:t>
            </a:r>
            <a:br>
              <a:rPr lang="fr-FR" dirty="0"/>
            </a:br>
            <a:endParaRPr lang="fr-FR" dirty="0"/>
          </a:p>
          <a:p>
            <a:r>
              <a:rPr lang="fr-FR" dirty="0"/>
              <a:t>Comme promis, pour faire suite à la journée des antennes spéciale municipales de samedi dernier, voici quelques éléments qui pourront vous être utiles.</a:t>
            </a:r>
            <a:br>
              <a:rPr lang="fr-FR" dirty="0"/>
            </a:br>
            <a:endParaRPr lang="fr-FR" dirty="0"/>
          </a:p>
          <a:p>
            <a:r>
              <a:rPr lang="fr-FR" b="1" dirty="0"/>
              <a:t>Baromètre des Villes Cyclables 2019</a:t>
            </a:r>
            <a:endParaRPr lang="fr-FR" dirty="0"/>
          </a:p>
          <a:p>
            <a:r>
              <a:rPr lang="fr-FR" dirty="0"/>
              <a:t>Il y aura donc une deuxième édition du </a:t>
            </a:r>
            <a:r>
              <a:rPr lang="fr-FR" b="1" u="sng" dirty="0">
                <a:hlinkClick r:id="rId2"/>
              </a:rPr>
              <a:t>baromètre de la </a:t>
            </a:r>
            <a:r>
              <a:rPr lang="fr-FR" b="1" u="sng" dirty="0" err="1">
                <a:hlinkClick r:id="rId2"/>
              </a:rPr>
              <a:t>FUB</a:t>
            </a:r>
            <a:r>
              <a:rPr lang="fr-FR" dirty="0"/>
              <a:t>. </a:t>
            </a:r>
            <a:r>
              <a:rPr lang="fr-FR" b="1" dirty="0"/>
              <a:t>La campagne aura lieu aux mois de septembre et d'octobre</a:t>
            </a:r>
            <a:r>
              <a:rPr lang="fr-FR" dirty="0"/>
              <a:t>, pour des résultats tout début 2020. On aura donc des éléments utilisables et très utiles pour les municipales. Par rapport à la précédente édition, on ne peut que faire mieux en Île-de-France ! Je vous invite à partager largement l'info autour de vous. Dès qu'on aura le lien du questionnaire, et les flyers pour tracter, on vous fera signe.</a:t>
            </a:r>
            <a:br>
              <a:rPr lang="fr-FR" dirty="0"/>
            </a:br>
            <a:endParaRPr lang="fr-FR" dirty="0"/>
          </a:p>
          <a:p>
            <a:r>
              <a:rPr lang="fr-FR" dirty="0"/>
              <a:t>D'ici là, vous pouvez écrire dès maintenant à votre commune pour qu'elle fasse la </a:t>
            </a:r>
            <a:r>
              <a:rPr lang="fr-FR" b="1" dirty="0"/>
              <a:t>publicité du baromètre dans le journal municipal</a:t>
            </a:r>
            <a:r>
              <a:rPr lang="fr-FR" dirty="0"/>
              <a:t>. Le numéro de rentrée est probablement en cours d'élaboration. Nous vous proposons ce petit texte que vous pouvez transmettre :</a:t>
            </a:r>
            <a:br>
              <a:rPr lang="fr-FR" dirty="0"/>
            </a:br>
            <a:endParaRPr lang="fr-FR" dirty="0"/>
          </a:p>
          <a:p>
            <a:r>
              <a:rPr lang="fr-FR" dirty="0"/>
              <a:t>"Du 2 septembre au 30 octobre, participez au Baromètre des Villes Cyclables, la plus grande enquête française sur le vélo en ville. Évaluez votre commune selon cinq thèmes : votre ressenti général, la sécurité et le confort des déplacements à vélo, l'offre de stationnement et de services à destination des cyclistes. Ce questionnaire en ligne s’adresse à tout le monde, quels que soient votre âge ou votre pratique du vélo. Les résultats permettront de savoir quelles sont les villes les plus favorables au vélo, et d'identifier pour les collectivités les attentes des personnes qui souhaitent se déplacer à vélo.</a:t>
            </a:r>
            <a:br>
              <a:rPr lang="fr-FR" dirty="0"/>
            </a:br>
            <a:r>
              <a:rPr lang="fr-FR" dirty="0"/>
              <a:t>Lien vers l'enquête : </a:t>
            </a:r>
            <a:r>
              <a:rPr lang="fr-FR" u="sng" dirty="0">
                <a:hlinkClick r:id="rId2"/>
              </a:rPr>
              <a:t>https://</a:t>
            </a:r>
            <a:r>
              <a:rPr lang="fr-FR" u="sng" dirty="0" err="1">
                <a:hlinkClick r:id="rId2"/>
              </a:rPr>
              <a:t>www.parlons-velo.fr</a:t>
            </a:r>
            <a:r>
              <a:rPr lang="fr-FR" u="sng" dirty="0">
                <a:hlinkClick r:id="rId2"/>
              </a:rPr>
              <a:t>/</a:t>
            </a:r>
            <a:r>
              <a:rPr lang="fr-FR" u="sng" dirty="0" err="1">
                <a:hlinkClick r:id="rId2"/>
              </a:rPr>
              <a:t>barometre</a:t>
            </a:r>
            <a:r>
              <a:rPr lang="fr-FR" u="sng" dirty="0">
                <a:hlinkClick r:id="rId2"/>
              </a:rPr>
              <a:t>-villes-cyclables</a:t>
            </a:r>
            <a:r>
              <a:rPr lang="fr-FR" dirty="0"/>
              <a:t/>
            </a:r>
            <a:br>
              <a:rPr lang="fr-FR" dirty="0"/>
            </a:br>
            <a:r>
              <a:rPr lang="fr-FR" dirty="0"/>
              <a:t>Dates pour participer : du 2 septembre au 30 octobre"</a:t>
            </a:r>
            <a:br>
              <a:rPr lang="fr-FR" dirty="0"/>
            </a:br>
            <a:endParaRPr lang="fr-FR" dirty="0"/>
          </a:p>
          <a:p>
            <a:r>
              <a:rPr lang="fr-FR" dirty="0"/>
              <a:t>Les forums des associations de rentrée sont le lieu idéal pour faire la promotion du baromètre. Si jamais vous n'avez pas encore de stand dans votre ville, contactez rapidement votre commune. Les places partent vite, et tout sera sûrement bouclé à la fin de l'été.</a:t>
            </a:r>
            <a:br>
              <a:rPr lang="fr-FR" dirty="0"/>
            </a:br>
            <a:r>
              <a:rPr lang="fr-FR" b="1" dirty="0"/>
              <a:t>Kit municipales</a:t>
            </a:r>
            <a:endParaRPr lang="fr-FR" dirty="0"/>
          </a:p>
          <a:p>
            <a:r>
              <a:rPr lang="fr-FR" dirty="0"/>
              <a:t>Pour ceux qui ne l'auraient pas encore eu, voici le lien vers l'ensemble du kit municipales </a:t>
            </a:r>
            <a:r>
              <a:rPr lang="fr-FR" dirty="0" err="1"/>
              <a:t>MDB</a:t>
            </a:r>
            <a:r>
              <a:rPr lang="fr-FR" dirty="0"/>
              <a:t> : </a:t>
            </a:r>
            <a:r>
              <a:rPr lang="fr-FR" u="sng" dirty="0">
                <a:hlinkClick r:id="rId3"/>
              </a:rPr>
              <a:t>https://</a:t>
            </a:r>
            <a:r>
              <a:rPr lang="fr-FR" u="sng" dirty="0" err="1">
                <a:hlinkClick r:id="rId3"/>
              </a:rPr>
              <a:t>drive.google.com</a:t>
            </a:r>
            <a:r>
              <a:rPr lang="fr-FR" u="sng" dirty="0">
                <a:hlinkClick r:id="rId3"/>
              </a:rPr>
              <a:t>/drive/</a:t>
            </a:r>
            <a:r>
              <a:rPr lang="fr-FR" u="sng" dirty="0" err="1">
                <a:hlinkClick r:id="rId3"/>
              </a:rPr>
              <a:t>folders</a:t>
            </a:r>
            <a:r>
              <a:rPr lang="fr-FR" u="sng" dirty="0">
                <a:hlinkClick r:id="rId3"/>
              </a:rPr>
              <a:t>/</a:t>
            </a:r>
            <a:r>
              <a:rPr lang="fr-FR" u="sng" dirty="0" err="1">
                <a:hlinkClick r:id="rId3"/>
              </a:rPr>
              <a:t>1t-Ctz0PcLV0x2a8IJWpX9CxqGuxQqajk?usp</a:t>
            </a:r>
            <a:r>
              <a:rPr lang="fr-FR" u="sng" dirty="0">
                <a:hlinkClick r:id="rId3"/>
              </a:rPr>
              <a:t>=sharing</a:t>
            </a:r>
            <a:endParaRPr lang="fr-FR" dirty="0"/>
          </a:p>
          <a:p>
            <a:r>
              <a:rPr lang="fr-FR" dirty="0"/>
              <a:t>Vous trouverez : le programme à trous </a:t>
            </a:r>
            <a:r>
              <a:rPr lang="fr-FR" dirty="0" err="1"/>
              <a:t>MDB</a:t>
            </a:r>
            <a:r>
              <a:rPr lang="fr-FR" dirty="0"/>
              <a:t> et la grille d'engagements pour les candidats (à adapter pour votre ville), des fiches de conseil sur le plaidoyer, et une fiche sur les réseaux sociaux.</a:t>
            </a:r>
            <a:br>
              <a:rPr lang="fr-FR" dirty="0"/>
            </a:br>
            <a:endParaRPr lang="fr-FR" dirty="0"/>
          </a:p>
          <a:p>
            <a:r>
              <a:rPr lang="fr-FR" b="1" dirty="0"/>
              <a:t>PDF de la formation de samedi dernier</a:t>
            </a:r>
            <a:endParaRPr lang="fr-FR" dirty="0"/>
          </a:p>
          <a:p>
            <a:r>
              <a:rPr lang="fr-FR" dirty="0"/>
              <a:t>Et voici pour finir en pièces jointes le power point de la formation et la grille d'évaluation du jeu de rôle !</a:t>
            </a:r>
          </a:p>
          <a:p>
            <a:r>
              <a:rPr lang="fr-FR" dirty="0"/>
              <a:t>J'en profite pour vous dire que toute l'équipe salariée sera en vacances à partir de demain soir et jusqu'au 18 août. Rendez-vous fin août pour la reprise des échanges et pour préparer la rentrée.</a:t>
            </a:r>
            <a:br>
              <a:rPr lang="fr-FR" dirty="0"/>
            </a:br>
            <a:endParaRPr lang="fr-FR" dirty="0"/>
          </a:p>
          <a:p>
            <a:r>
              <a:rPr lang="fr-FR" dirty="0"/>
              <a:t>Je vous souhaite un très bel été !</a:t>
            </a:r>
            <a:br>
              <a:rPr lang="fr-FR" dirty="0"/>
            </a:br>
            <a:endParaRPr lang="fr-FR" dirty="0"/>
          </a:p>
          <a:p>
            <a:r>
              <a:rPr lang="fr-FR" dirty="0"/>
              <a:t>--</a:t>
            </a:r>
            <a:br>
              <a:rPr lang="fr-FR" dirty="0"/>
            </a:br>
            <a:r>
              <a:rPr lang="fr-FR" b="1" dirty="0"/>
              <a:t>Louis </a:t>
            </a:r>
            <a:r>
              <a:rPr lang="fr-FR" b="1" dirty="0" err="1"/>
              <a:t>Belenfant</a:t>
            </a:r>
            <a:r>
              <a:rPr lang="fr-FR" dirty="0"/>
              <a:t/>
            </a:r>
            <a:br>
              <a:rPr lang="fr-FR" dirty="0"/>
            </a:br>
            <a:r>
              <a:rPr lang="fr-FR" i="1" dirty="0"/>
              <a:t>Directeur de Mieux se Déplacer à Bicyclette</a:t>
            </a:r>
            <a:br>
              <a:rPr lang="fr-FR" i="1" dirty="0"/>
            </a:br>
            <a:r>
              <a:rPr lang="fr-FR" i="1" dirty="0"/>
              <a:t>07 68 82 62 17</a:t>
            </a:r>
            <a:r>
              <a:rPr lang="fr-FR" dirty="0"/>
              <a:t/>
            </a:r>
            <a:br>
              <a:rPr lang="fr-FR" dirty="0"/>
            </a:br>
            <a:r>
              <a:rPr lang="fr-FR" u="sng" dirty="0" err="1">
                <a:hlinkClick r:id="rId4"/>
              </a:rPr>
              <a:t>mdb-idf.org</a:t>
            </a:r>
            <a:endParaRPr lang="fr-FR" dirty="0"/>
          </a:p>
          <a:p>
            <a:endParaRPr lang="fr-FR" dirty="0"/>
          </a:p>
        </p:txBody>
      </p:sp>
    </p:spTree>
    <p:extLst>
      <p:ext uri="{BB962C8B-B14F-4D97-AF65-F5344CB8AC3E}">
        <p14:creationId xmlns:p14="http://schemas.microsoft.com/office/powerpoint/2010/main" val="272370478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vert="horz" lIns="91440" tIns="45720" rIns="91440" bIns="45720" rtlCol="0" anchor="ctr">
            <a:norm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r>
              <a:rPr lang="fr-FR" b="1" dirty="0">
                <a:ln/>
                <a:solidFill>
                  <a:schemeClr val="accent3"/>
                </a:solidFill>
              </a:rPr>
              <a:t>Autres infos</a:t>
            </a:r>
          </a:p>
        </p:txBody>
      </p:sp>
      <p:sp>
        <p:nvSpPr>
          <p:cNvPr id="3" name="Espace réservé du contenu 2"/>
          <p:cNvSpPr>
            <a:spLocks noGrp="1"/>
          </p:cNvSpPr>
          <p:nvPr>
            <p:ph idx="1"/>
          </p:nvPr>
        </p:nvSpPr>
        <p:spPr/>
        <p:txBody>
          <a:bodyPr>
            <a:normAutofit fontScale="70000" lnSpcReduction="20000"/>
          </a:bodyPr>
          <a:lstStyle/>
          <a:p>
            <a:r>
              <a:rPr lang="fr-FR" dirty="0" smtClean="0"/>
              <a:t>Guide de Paris en Selle (</a:t>
            </a:r>
            <a:r>
              <a:rPr lang="fr-FR" dirty="0" err="1" smtClean="0"/>
              <a:t>PeS</a:t>
            </a:r>
            <a:r>
              <a:rPr lang="fr-FR" dirty="0" smtClean="0"/>
              <a:t>) des aménagement cyclables – </a:t>
            </a:r>
            <a:r>
              <a:rPr lang="fr-FR" dirty="0" err="1" smtClean="0"/>
              <a:t>pdf</a:t>
            </a:r>
            <a:r>
              <a:rPr lang="fr-FR" dirty="0" smtClean="0"/>
              <a:t> dispo gratuitement  à partir du 20/09</a:t>
            </a:r>
          </a:p>
          <a:p>
            <a:pPr lvl="1"/>
            <a:r>
              <a:rPr lang="fr-FR" dirty="0">
                <a:hlinkClick r:id="rId2"/>
              </a:rPr>
              <a:t>https://</a:t>
            </a:r>
            <a:r>
              <a:rPr lang="fr-FR" dirty="0" err="1">
                <a:hlinkClick r:id="rId2"/>
              </a:rPr>
              <a:t>parisenselle.fr</a:t>
            </a:r>
            <a:r>
              <a:rPr lang="fr-FR" dirty="0">
                <a:hlinkClick r:id="rId2"/>
              </a:rPr>
              <a:t>/guide-</a:t>
            </a:r>
            <a:r>
              <a:rPr lang="fr-FR" dirty="0" err="1">
                <a:hlinkClick r:id="rId2"/>
              </a:rPr>
              <a:t>amenagements</a:t>
            </a:r>
            <a:r>
              <a:rPr lang="fr-FR" dirty="0">
                <a:hlinkClick r:id="rId2"/>
              </a:rPr>
              <a:t>-cyclables-paris-en-selle</a:t>
            </a:r>
            <a:r>
              <a:rPr lang="fr-FR" dirty="0" smtClean="0">
                <a:hlinkClick r:id="rId2"/>
              </a:rPr>
              <a:t>/</a:t>
            </a:r>
            <a:endParaRPr lang="fr-FR" dirty="0" smtClean="0"/>
          </a:p>
          <a:p>
            <a:pPr lvl="1"/>
            <a:endParaRPr lang="fr-FR" dirty="0" smtClean="0"/>
          </a:p>
          <a:p>
            <a:r>
              <a:rPr lang="fr-FR" dirty="0" smtClean="0"/>
              <a:t>Collectif </a:t>
            </a:r>
            <a:r>
              <a:rPr lang="fr-FR" dirty="0" err="1" smtClean="0"/>
              <a:t>idf</a:t>
            </a:r>
            <a:r>
              <a:rPr lang="fr-FR" dirty="0" smtClean="0"/>
              <a:t> : </a:t>
            </a:r>
            <a:r>
              <a:rPr lang="fr-FR" dirty="0" err="1" smtClean="0"/>
              <a:t>assoc</a:t>
            </a:r>
            <a:r>
              <a:rPr lang="fr-FR" dirty="0" smtClean="0"/>
              <a:t> du 94 ensemble pour </a:t>
            </a:r>
            <a:r>
              <a:rPr lang="fr-FR" dirty="0" err="1" smtClean="0"/>
              <a:t>definir</a:t>
            </a:r>
            <a:r>
              <a:rPr lang="fr-FR" dirty="0" smtClean="0"/>
              <a:t> le </a:t>
            </a:r>
            <a:r>
              <a:rPr lang="fr-FR" dirty="0" err="1" smtClean="0"/>
              <a:t>RERV</a:t>
            </a:r>
            <a:r>
              <a:rPr lang="fr-FR" dirty="0" smtClean="0"/>
              <a:t> (</a:t>
            </a:r>
            <a:r>
              <a:rPr lang="fr-FR" dirty="0" err="1" smtClean="0"/>
              <a:t>plateform</a:t>
            </a:r>
            <a:r>
              <a:rPr lang="fr-FR" dirty="0" smtClean="0"/>
              <a:t> </a:t>
            </a:r>
            <a:r>
              <a:rPr lang="fr-FR" dirty="0" err="1" smtClean="0"/>
              <a:t>framateam</a:t>
            </a:r>
            <a:r>
              <a:rPr lang="fr-FR" dirty="0" smtClean="0"/>
              <a:t>)</a:t>
            </a:r>
          </a:p>
          <a:p>
            <a:pPr lvl="1"/>
            <a:r>
              <a:rPr lang="fr-FR" dirty="0"/>
              <a:t>RER V. Il y a eu une réunion de plusieurs membres du Collectif pour le 94 cet été (Le Nez au Vent, </a:t>
            </a:r>
            <a:r>
              <a:rPr lang="fr-FR" dirty="0" err="1"/>
              <a:t>PTR</a:t>
            </a:r>
            <a:r>
              <a:rPr lang="fr-FR" dirty="0"/>
              <a:t> 94...), et ils sont arrivés aux propositions que tu peux voir en rose sur la carte : </a:t>
            </a:r>
            <a:r>
              <a:rPr lang="fr-FR" u="sng" dirty="0">
                <a:hlinkClick r:id="rId3"/>
              </a:rPr>
              <a:t>http://</a:t>
            </a:r>
            <a:r>
              <a:rPr lang="fr-FR" u="sng" dirty="0" err="1">
                <a:hlinkClick r:id="rId3"/>
              </a:rPr>
              <a:t>umap.openstreetmap.fr</a:t>
            </a:r>
            <a:r>
              <a:rPr lang="fr-FR" u="sng" dirty="0">
                <a:hlinkClick r:id="rId3"/>
              </a:rPr>
              <a:t>/</a:t>
            </a:r>
            <a:r>
              <a:rPr lang="fr-FR" u="sng" dirty="0" err="1">
                <a:hlinkClick r:id="rId3"/>
              </a:rPr>
              <a:t>fr</a:t>
            </a:r>
            <a:r>
              <a:rPr lang="fr-FR" u="sng" dirty="0">
                <a:hlinkClick r:id="rId3"/>
              </a:rPr>
              <a:t>/</a:t>
            </a:r>
            <a:r>
              <a:rPr lang="fr-FR" u="sng" dirty="0" err="1">
                <a:hlinkClick r:id="rId3"/>
              </a:rPr>
              <a:t>map</a:t>
            </a:r>
            <a:r>
              <a:rPr lang="fr-FR" u="sng" dirty="0">
                <a:hlinkClick r:id="rId3"/>
              </a:rPr>
              <a:t>/</a:t>
            </a:r>
            <a:r>
              <a:rPr lang="fr-FR" u="sng" dirty="0" err="1">
                <a:hlinkClick r:id="rId3"/>
              </a:rPr>
              <a:t>reseau</a:t>
            </a:r>
            <a:r>
              <a:rPr lang="fr-FR" u="sng" dirty="0">
                <a:hlinkClick r:id="rId3"/>
              </a:rPr>
              <a:t>-express-</a:t>
            </a:r>
            <a:r>
              <a:rPr lang="fr-FR" u="sng" dirty="0" err="1">
                <a:hlinkClick r:id="rId3"/>
              </a:rPr>
              <a:t>regional</a:t>
            </a:r>
            <a:r>
              <a:rPr lang="fr-FR" u="sng" dirty="0">
                <a:hlinkClick r:id="rId3"/>
              </a:rPr>
              <a:t>-</a:t>
            </a:r>
            <a:r>
              <a:rPr lang="fr-FR" u="sng" dirty="0" err="1">
                <a:hlinkClick r:id="rId3"/>
              </a:rPr>
              <a:t>velo</a:t>
            </a:r>
            <a:r>
              <a:rPr lang="fr-FR" u="sng" dirty="0">
                <a:hlinkClick r:id="rId3"/>
              </a:rPr>
              <a:t>-</a:t>
            </a:r>
            <a:r>
              <a:rPr lang="fr-FR" u="sng" dirty="0" err="1">
                <a:hlinkClick r:id="rId3"/>
              </a:rPr>
              <a:t>rer</a:t>
            </a:r>
            <a:r>
              <a:rPr lang="fr-FR" u="sng" dirty="0">
                <a:hlinkClick r:id="rId3"/>
              </a:rPr>
              <a:t>-v-collectif-</a:t>
            </a:r>
            <a:r>
              <a:rPr lang="fr-FR" u="sng" dirty="0" err="1">
                <a:hlinkClick r:id="rId3"/>
              </a:rPr>
              <a:t>velo</a:t>
            </a:r>
            <a:r>
              <a:rPr lang="fr-FR" u="sng" dirty="0">
                <a:hlinkClick r:id="rId3"/>
              </a:rPr>
              <a:t>-_330327#11/48.8835/2.3692</a:t>
            </a:r>
            <a:endParaRPr lang="fr-FR" dirty="0"/>
          </a:p>
          <a:p>
            <a:pPr lvl="1"/>
            <a:r>
              <a:rPr lang="fr-FR" dirty="0"/>
              <a:t>N'hésite pas à commenter les options retenues dans le canal RER V de la plateforme du Collectif : </a:t>
            </a:r>
            <a:r>
              <a:rPr lang="fr-FR" u="sng" dirty="0">
                <a:hlinkClick r:id="rId4"/>
              </a:rPr>
              <a:t>https://</a:t>
            </a:r>
            <a:r>
              <a:rPr lang="fr-FR" u="sng" dirty="0" err="1">
                <a:hlinkClick r:id="rId4"/>
              </a:rPr>
              <a:t>framateam.org</a:t>
            </a:r>
            <a:r>
              <a:rPr lang="fr-FR" u="sng" dirty="0">
                <a:hlinkClick r:id="rId4"/>
              </a:rPr>
              <a:t>/</a:t>
            </a:r>
            <a:r>
              <a:rPr lang="fr-FR" u="sng" dirty="0" err="1">
                <a:hlinkClick r:id="rId4"/>
              </a:rPr>
              <a:t>signup_user_complete</a:t>
            </a:r>
            <a:r>
              <a:rPr lang="fr-FR" u="sng" dirty="0">
                <a:hlinkClick r:id="rId4"/>
              </a:rPr>
              <a:t>/?</a:t>
            </a:r>
            <a:r>
              <a:rPr lang="fr-FR" u="sng" dirty="0" smtClean="0">
                <a:hlinkClick r:id="rId4"/>
              </a:rPr>
              <a:t>id=</a:t>
            </a:r>
            <a:r>
              <a:rPr lang="fr-FR" u="sng" dirty="0" err="1" smtClean="0">
                <a:hlinkClick r:id="rId4"/>
              </a:rPr>
              <a:t>m8pzjaxaxinzb8khuq5h16qw3c</a:t>
            </a:r>
            <a:endParaRPr lang="fr-FR" dirty="0" smtClean="0"/>
          </a:p>
          <a:p>
            <a:endParaRPr lang="fr-FR" dirty="0"/>
          </a:p>
        </p:txBody>
      </p:sp>
    </p:spTree>
    <p:extLst>
      <p:ext uri="{BB962C8B-B14F-4D97-AF65-F5344CB8AC3E}">
        <p14:creationId xmlns:p14="http://schemas.microsoft.com/office/powerpoint/2010/main" val="214212036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260648"/>
            <a:ext cx="8515759" cy="51845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4310429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0"/>
            <a:ext cx="8229600" cy="1143000"/>
          </a:xfrm>
        </p:spPr>
        <p:txBody>
          <a:bodyPr vert="horz" lIns="91440" tIns="45720" rIns="91440" bIns="45720" rtlCol="0" anchor="ctr">
            <a:norm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r>
              <a:rPr lang="fr-FR" b="1" dirty="0" err="1">
                <a:ln/>
                <a:solidFill>
                  <a:schemeClr val="accent3"/>
                </a:solidFill>
              </a:rPr>
              <a:t>Altival</a:t>
            </a:r>
            <a:endParaRPr lang="fr-FR" b="1" dirty="0">
              <a:ln/>
              <a:solidFill>
                <a:schemeClr val="accent3"/>
              </a:solidFill>
            </a:endParaRPr>
          </a:p>
        </p:txBody>
      </p:sp>
      <p:sp>
        <p:nvSpPr>
          <p:cNvPr id="7" name="Rectangle 2"/>
          <p:cNvSpPr>
            <a:spLocks noChangeArrowheads="1"/>
          </p:cNvSpPr>
          <p:nvPr/>
        </p:nvSpPr>
        <p:spPr bwMode="auto">
          <a:xfrm>
            <a:off x="433621" y="1011787"/>
            <a:ext cx="8170827" cy="566308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lgn="ctr"/>
            <a:r>
              <a:rPr lang="fr-FR" sz="900" b="1" dirty="0" err="1"/>
              <a:t>Reunion</a:t>
            </a:r>
            <a:r>
              <a:rPr lang="fr-FR" sz="900" b="1" dirty="0"/>
              <a:t> 19/09 sur </a:t>
            </a:r>
            <a:r>
              <a:rPr lang="fr-FR" sz="900" b="1" dirty="0">
                <a:hlinkClick r:id="rId2"/>
              </a:rPr>
              <a:t>http://</a:t>
            </a:r>
            <a:r>
              <a:rPr lang="fr-FR" sz="900" b="1" dirty="0" err="1">
                <a:hlinkClick r:id="rId2"/>
              </a:rPr>
              <a:t>www.altival.fr</a:t>
            </a:r>
            <a:r>
              <a:rPr lang="fr-FR" sz="900" b="1" dirty="0">
                <a:hlinkClick r:id="rId2"/>
              </a:rPr>
              <a:t>/</a:t>
            </a:r>
            <a:endParaRPr lang="fr-FR" sz="900" b="1" dirty="0"/>
          </a:p>
          <a:p>
            <a:pPr marL="0" marR="0" lvl="0" indent="0" algn="l" defTabSz="914400" rtl="0" eaLnBrk="1" fontAlgn="base" latinLnBrk="0" hangingPunct="1">
              <a:lnSpc>
                <a:spcPct val="100000"/>
              </a:lnSpc>
              <a:spcBef>
                <a:spcPct val="0"/>
              </a:spcBef>
              <a:spcAft>
                <a:spcPct val="0"/>
              </a:spcAft>
              <a:buClrTx/>
              <a:buSzTx/>
              <a:buFontTx/>
              <a:buNone/>
              <a:tabLst/>
            </a:pPr>
            <a:endParaRPr lang="fr-FR" altLang="fr-FR" sz="900" dirty="0">
              <a:solidFill>
                <a:srgbClr val="1D2228"/>
              </a:solidFill>
              <a:latin typeface="Helvetica Neue"/>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900" b="0" i="0" u="none" strike="noStrike" cap="none" normalizeH="0" baseline="0" dirty="0" smtClean="0">
                <a:ln>
                  <a:noFill/>
                </a:ln>
                <a:solidFill>
                  <a:srgbClr val="1D2228"/>
                </a:solidFill>
                <a:effectLst/>
                <a:latin typeface="Helvetica Neue"/>
                <a:cs typeface="Arial" pitchFamily="34" charset="0"/>
              </a:rPr>
              <a:t>Bonjour à </a:t>
            </a:r>
            <a:r>
              <a:rPr kumimoji="0" lang="fr-FR" altLang="fr-FR" sz="900" b="0" i="0" u="none" strike="noStrike" cap="none" normalizeH="0" baseline="0" dirty="0" err="1" smtClean="0">
                <a:ln>
                  <a:noFill/>
                </a:ln>
                <a:solidFill>
                  <a:srgbClr val="1D2228"/>
                </a:solidFill>
                <a:effectLst/>
                <a:latin typeface="Helvetica Neue"/>
                <a:cs typeface="Arial" pitchFamily="34" charset="0"/>
              </a:rPr>
              <a:t>tou.te.s</a:t>
            </a:r>
            <a:r>
              <a:rPr kumimoji="0" lang="fr-FR" altLang="fr-FR" sz="900" b="0" i="0" u="none" strike="noStrike" cap="none" normalizeH="0" baseline="0" dirty="0" smtClean="0">
                <a:ln>
                  <a:noFill/>
                </a:ln>
                <a:solidFill>
                  <a:srgbClr val="1D2228"/>
                </a:solidFill>
                <a:effectLst/>
                <a:latin typeface="Helvetica Neue"/>
                <a:cs typeface="Arial" pitchFamily="34" charset="0"/>
              </a:rPr>
              <a:t>,</a:t>
            </a:r>
            <a:br>
              <a:rPr kumimoji="0" lang="fr-FR" altLang="fr-FR" sz="900" b="0" i="0" u="none" strike="noStrike" cap="none" normalizeH="0" baseline="0" dirty="0" smtClean="0">
                <a:ln>
                  <a:noFill/>
                </a:ln>
                <a:solidFill>
                  <a:srgbClr val="1D2228"/>
                </a:solidFill>
                <a:effectLst/>
                <a:latin typeface="Helvetica Neue"/>
                <a:cs typeface="Arial" pitchFamily="34" charset="0"/>
              </a:rPr>
            </a:br>
            <a:endParaRPr kumimoji="0" lang="fr-FR" altLang="fr-FR"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900" b="0" i="0" u="none" strike="noStrike" cap="none" normalizeH="0" baseline="0" dirty="0" smtClean="0">
                <a:ln>
                  <a:noFill/>
                </a:ln>
                <a:solidFill>
                  <a:srgbClr val="1D2228"/>
                </a:solidFill>
                <a:effectLst/>
                <a:latin typeface="Helvetica Neue"/>
                <a:cs typeface="Arial" pitchFamily="34" charset="0"/>
              </a:rPr>
              <a:t>Je viens de recevoir cette invitation de la part du 94. Est-ce que certains d'entre vous connaissent le sujet et sont disponibles le jeudi 19 septembre </a:t>
            </a:r>
            <a:r>
              <a:rPr kumimoji="0" lang="fr-FR" altLang="fr-FR" sz="900" b="0" i="0" u="none" strike="noStrike" cap="none" normalizeH="0" baseline="0" dirty="0" err="1" smtClean="0">
                <a:ln>
                  <a:noFill/>
                </a:ln>
                <a:solidFill>
                  <a:srgbClr val="1D2228"/>
                </a:solidFill>
                <a:effectLst/>
                <a:latin typeface="Helvetica Neue"/>
                <a:cs typeface="Arial" pitchFamily="34" charset="0"/>
              </a:rPr>
              <a:t>17h30</a:t>
            </a:r>
            <a:r>
              <a:rPr kumimoji="0" lang="fr-FR" altLang="fr-FR" sz="900" b="0" i="0" u="none" strike="noStrike" cap="none" normalizeH="0" baseline="0" dirty="0" smtClean="0">
                <a:ln>
                  <a:noFill/>
                </a:ln>
                <a:solidFill>
                  <a:srgbClr val="1D2228"/>
                </a:solidFill>
                <a:effectLst/>
                <a:latin typeface="Helvetica Neue"/>
                <a:cs typeface="Arial" pitchFamily="34" charset="0"/>
              </a:rPr>
              <a:t> ? </a:t>
            </a:r>
            <a:br>
              <a:rPr kumimoji="0" lang="fr-FR" altLang="fr-FR" sz="900" b="0" i="0" u="none" strike="noStrike" cap="none" normalizeH="0" baseline="0" dirty="0" smtClean="0">
                <a:ln>
                  <a:noFill/>
                </a:ln>
                <a:solidFill>
                  <a:srgbClr val="1D2228"/>
                </a:solidFill>
                <a:effectLst/>
                <a:latin typeface="Helvetica Neue"/>
                <a:cs typeface="Arial" pitchFamily="34" charset="0"/>
              </a:rPr>
            </a:br>
            <a:r>
              <a:rPr kumimoji="0" lang="fr-FR" altLang="fr-FR" sz="900" b="0" i="0" u="none" strike="noStrike" cap="none" normalizeH="0" baseline="0" dirty="0" smtClean="0">
                <a:ln>
                  <a:noFill/>
                </a:ln>
                <a:solidFill>
                  <a:srgbClr val="1D2228"/>
                </a:solidFill>
                <a:effectLst/>
                <a:latin typeface="Helvetica Neue"/>
                <a:cs typeface="Arial" pitchFamily="34" charset="0"/>
              </a:rPr>
              <a:t>Pour ma part, je peux me rendre disponible. Pour en discuter, je vous invite à rejoindre le fil "Val-de-Marne" sur la plateforme de discussion du Collectif,</a:t>
            </a:r>
            <a:br>
              <a:rPr kumimoji="0" lang="fr-FR" altLang="fr-FR" sz="900" b="0" i="0" u="none" strike="noStrike" cap="none" normalizeH="0" baseline="0" dirty="0" smtClean="0">
                <a:ln>
                  <a:noFill/>
                </a:ln>
                <a:solidFill>
                  <a:srgbClr val="1D2228"/>
                </a:solidFill>
                <a:effectLst/>
                <a:latin typeface="Helvetica Neue"/>
                <a:cs typeface="Arial" pitchFamily="34" charset="0"/>
              </a:rPr>
            </a:br>
            <a:r>
              <a:rPr kumimoji="0" lang="fr-FR" altLang="fr-FR" sz="900" b="0" i="0" u="none" strike="noStrike" cap="none" normalizeH="0" baseline="0" dirty="0" smtClean="0">
                <a:ln>
                  <a:noFill/>
                </a:ln>
                <a:solidFill>
                  <a:srgbClr val="1D2228"/>
                </a:solidFill>
                <a:effectLst/>
                <a:latin typeface="Helvetica Neue"/>
                <a:cs typeface="Arial" pitchFamily="34" charset="0"/>
              </a:rPr>
              <a:t> ce sera plus simple : </a:t>
            </a:r>
            <a:r>
              <a:rPr kumimoji="0" lang="fr-FR" altLang="fr-FR" sz="900" b="0" i="0" u="sng" strike="noStrike" cap="none" normalizeH="0" baseline="0" dirty="0" smtClean="0">
                <a:ln>
                  <a:noFill/>
                </a:ln>
                <a:solidFill>
                  <a:srgbClr val="954F72"/>
                </a:solidFill>
                <a:effectLst/>
                <a:latin typeface="Helvetica Neue"/>
                <a:cs typeface="Arial" pitchFamily="34" charset="0"/>
                <a:hlinkClick r:id="rId3"/>
              </a:rPr>
              <a:t>https://</a:t>
            </a:r>
            <a:r>
              <a:rPr kumimoji="0" lang="fr-FR" altLang="fr-FR" sz="900" b="0" i="0" u="sng" strike="noStrike" cap="none" normalizeH="0" baseline="0" dirty="0" err="1" smtClean="0">
                <a:ln>
                  <a:noFill/>
                </a:ln>
                <a:solidFill>
                  <a:srgbClr val="954F72"/>
                </a:solidFill>
                <a:effectLst/>
                <a:latin typeface="Helvetica Neue"/>
                <a:cs typeface="Arial" pitchFamily="34" charset="0"/>
                <a:hlinkClick r:id="rId3"/>
              </a:rPr>
              <a:t>framateam.org</a:t>
            </a:r>
            <a:r>
              <a:rPr kumimoji="0" lang="fr-FR" altLang="fr-FR" sz="900" b="0" i="0" u="sng" strike="noStrike" cap="none" normalizeH="0" baseline="0" dirty="0" smtClean="0">
                <a:ln>
                  <a:noFill/>
                </a:ln>
                <a:solidFill>
                  <a:srgbClr val="954F72"/>
                </a:solidFill>
                <a:effectLst/>
                <a:latin typeface="Helvetica Neue"/>
                <a:cs typeface="Arial" pitchFamily="34" charset="0"/>
                <a:hlinkClick r:id="rId3"/>
              </a:rPr>
              <a:t>/</a:t>
            </a:r>
            <a:r>
              <a:rPr kumimoji="0" lang="fr-FR" altLang="fr-FR" sz="900" b="0" i="0" u="sng" strike="noStrike" cap="none" normalizeH="0" baseline="0" dirty="0" err="1" smtClean="0">
                <a:ln>
                  <a:noFill/>
                </a:ln>
                <a:solidFill>
                  <a:srgbClr val="954F72"/>
                </a:solidFill>
                <a:effectLst/>
                <a:latin typeface="Helvetica Neue"/>
                <a:cs typeface="Arial" pitchFamily="34" charset="0"/>
                <a:hlinkClick r:id="rId3"/>
              </a:rPr>
              <a:t>signup_user_complete</a:t>
            </a:r>
            <a:r>
              <a:rPr kumimoji="0" lang="fr-FR" altLang="fr-FR" sz="900" b="0" i="0" u="sng" strike="noStrike" cap="none" normalizeH="0" baseline="0" dirty="0" smtClean="0">
                <a:ln>
                  <a:noFill/>
                </a:ln>
                <a:solidFill>
                  <a:srgbClr val="954F72"/>
                </a:solidFill>
                <a:effectLst/>
                <a:latin typeface="Helvetica Neue"/>
                <a:cs typeface="Arial" pitchFamily="34" charset="0"/>
                <a:hlinkClick r:id="rId3"/>
              </a:rPr>
              <a:t>/?id=</a:t>
            </a:r>
            <a:r>
              <a:rPr kumimoji="0" lang="fr-FR" altLang="fr-FR" sz="900" b="0" i="0" u="sng" strike="noStrike" cap="none" normalizeH="0" baseline="0" dirty="0" err="1" smtClean="0">
                <a:ln>
                  <a:noFill/>
                </a:ln>
                <a:solidFill>
                  <a:srgbClr val="954F72"/>
                </a:solidFill>
                <a:effectLst/>
                <a:latin typeface="Helvetica Neue"/>
                <a:cs typeface="Arial" pitchFamily="34" charset="0"/>
                <a:hlinkClick r:id="rId3"/>
              </a:rPr>
              <a:t>m8pzjaxaxinzb8khuq5h16qw3c</a:t>
            </a:r>
            <a:endParaRPr kumimoji="0" lang="fr-FR" altLang="fr-FR"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900" b="0" i="0" u="none" strike="noStrike" cap="none" normalizeH="0" baseline="0" dirty="0" smtClean="0">
                <a:ln>
                  <a:noFill/>
                </a:ln>
                <a:solidFill>
                  <a:srgbClr val="1D2228"/>
                </a:solidFill>
                <a:effectLst/>
                <a:latin typeface="Helvetica Neue"/>
                <a:cs typeface="Arial" pitchFamily="34" charset="0"/>
              </a:rPr>
              <a:t>Bien à vous</a:t>
            </a:r>
            <a:br>
              <a:rPr kumimoji="0" lang="fr-FR" altLang="fr-FR" sz="900" b="0" i="0" u="none" strike="noStrike" cap="none" normalizeH="0" baseline="0" dirty="0" smtClean="0">
                <a:ln>
                  <a:noFill/>
                </a:ln>
                <a:solidFill>
                  <a:srgbClr val="1D2228"/>
                </a:solidFill>
                <a:effectLst/>
                <a:latin typeface="Helvetica Neue"/>
                <a:cs typeface="Arial" pitchFamily="34" charset="0"/>
              </a:rPr>
            </a:br>
            <a:endParaRPr kumimoji="0" lang="fr-FR" altLang="fr-FR"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900" b="1" i="0" u="none" strike="noStrike" cap="none" normalizeH="0" baseline="0" dirty="0" smtClean="0">
                <a:ln>
                  <a:noFill/>
                </a:ln>
                <a:solidFill>
                  <a:srgbClr val="1D2228"/>
                </a:solidFill>
                <a:effectLst/>
                <a:latin typeface="Helvetica Neue"/>
                <a:cs typeface="Arial" pitchFamily="34" charset="0"/>
              </a:rPr>
              <a:t>Louis </a:t>
            </a:r>
            <a:r>
              <a:rPr kumimoji="0" lang="fr-FR" altLang="fr-FR" sz="900" b="1" i="0" u="none" strike="noStrike" cap="none" normalizeH="0" baseline="0" dirty="0" err="1" smtClean="0">
                <a:ln>
                  <a:noFill/>
                </a:ln>
                <a:solidFill>
                  <a:srgbClr val="1D2228"/>
                </a:solidFill>
                <a:effectLst/>
                <a:latin typeface="Helvetica Neue"/>
                <a:cs typeface="Arial" pitchFamily="34" charset="0"/>
              </a:rPr>
              <a:t>Belenfant</a:t>
            </a:r>
            <a:r>
              <a:rPr kumimoji="0" lang="fr-FR" altLang="fr-FR" sz="900" b="0" i="0" u="none" strike="noStrike" cap="none" normalizeH="0" baseline="0" dirty="0" smtClean="0">
                <a:ln>
                  <a:noFill/>
                </a:ln>
                <a:solidFill>
                  <a:srgbClr val="1D2228"/>
                </a:solidFill>
                <a:effectLst/>
                <a:latin typeface="Helvetica Neue"/>
                <a:cs typeface="Arial" pitchFamily="34" charset="0"/>
              </a:rPr>
              <a:t/>
            </a:r>
            <a:br>
              <a:rPr kumimoji="0" lang="fr-FR" altLang="fr-FR" sz="900" b="0" i="0" u="none" strike="noStrike" cap="none" normalizeH="0" baseline="0" dirty="0" smtClean="0">
                <a:ln>
                  <a:noFill/>
                </a:ln>
                <a:solidFill>
                  <a:srgbClr val="1D2228"/>
                </a:solidFill>
                <a:effectLst/>
                <a:latin typeface="Helvetica Neue"/>
                <a:cs typeface="Arial" pitchFamily="34" charset="0"/>
              </a:rPr>
            </a:br>
            <a:r>
              <a:rPr kumimoji="0" lang="fr-FR" altLang="fr-FR" sz="900" b="0" i="1" u="none" strike="noStrike" cap="none" normalizeH="0" baseline="0" dirty="0" smtClean="0">
                <a:ln>
                  <a:noFill/>
                </a:ln>
                <a:solidFill>
                  <a:srgbClr val="1D2228"/>
                </a:solidFill>
                <a:effectLst/>
                <a:latin typeface="Helvetica Neue"/>
                <a:cs typeface="Arial" pitchFamily="34" charset="0"/>
              </a:rPr>
              <a:t>Directeur de Mieux se Déplacer à Bicyclette</a:t>
            </a:r>
            <a:br>
              <a:rPr kumimoji="0" lang="fr-FR" altLang="fr-FR" sz="900" b="0" i="1" u="none" strike="noStrike" cap="none" normalizeH="0" baseline="0" dirty="0" smtClean="0">
                <a:ln>
                  <a:noFill/>
                </a:ln>
                <a:solidFill>
                  <a:srgbClr val="1D2228"/>
                </a:solidFill>
                <a:effectLst/>
                <a:latin typeface="Helvetica Neue"/>
                <a:cs typeface="Arial" pitchFamily="34" charset="0"/>
              </a:rPr>
            </a:br>
            <a:r>
              <a:rPr kumimoji="0" lang="fr-FR" altLang="fr-FR" sz="900" b="0" i="1" u="none" strike="noStrike" cap="none" normalizeH="0" baseline="0" dirty="0" smtClean="0">
                <a:ln>
                  <a:noFill/>
                </a:ln>
                <a:solidFill>
                  <a:srgbClr val="1D2228"/>
                </a:solidFill>
                <a:effectLst/>
                <a:latin typeface="Helvetica Neue"/>
                <a:cs typeface="Arial" pitchFamily="34" charset="0"/>
              </a:rPr>
              <a:t>07 68 82 62 17</a:t>
            </a:r>
            <a:r>
              <a:rPr kumimoji="0" lang="fr-FR" altLang="fr-FR" sz="900" b="0" i="0" u="none" strike="noStrike" cap="none" normalizeH="0" baseline="0" dirty="0" smtClean="0">
                <a:ln>
                  <a:noFill/>
                </a:ln>
                <a:solidFill>
                  <a:srgbClr val="1D2228"/>
                </a:solidFill>
                <a:effectLst/>
                <a:latin typeface="Helvetica Neue"/>
                <a:cs typeface="Arial" pitchFamily="34" charset="0"/>
              </a:rPr>
              <a:t/>
            </a:r>
            <a:br>
              <a:rPr kumimoji="0" lang="fr-FR" altLang="fr-FR" sz="900" b="0" i="0" u="none" strike="noStrike" cap="none" normalizeH="0" baseline="0" dirty="0" smtClean="0">
                <a:ln>
                  <a:noFill/>
                </a:ln>
                <a:solidFill>
                  <a:srgbClr val="1D2228"/>
                </a:solidFill>
                <a:effectLst/>
                <a:latin typeface="Helvetica Neue"/>
                <a:cs typeface="Arial" pitchFamily="34" charset="0"/>
              </a:rPr>
            </a:br>
            <a:r>
              <a:rPr kumimoji="0" lang="fr-FR" altLang="fr-FR" sz="900" b="0" i="0" u="sng" strike="noStrike" cap="none" normalizeH="0" baseline="0" dirty="0" err="1" smtClean="0">
                <a:ln>
                  <a:noFill/>
                </a:ln>
                <a:solidFill>
                  <a:srgbClr val="954F72"/>
                </a:solidFill>
                <a:effectLst/>
                <a:latin typeface="Helvetica Neue"/>
                <a:cs typeface="Arial" pitchFamily="34" charset="0"/>
                <a:hlinkClick r:id="rId4"/>
              </a:rPr>
              <a:t>mdb-idf.org</a:t>
            </a:r>
            <a:endParaRPr kumimoji="0" lang="fr-FR" altLang="fr-FR"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900" b="0" i="0" u="none" strike="noStrike" cap="none" normalizeH="0" baseline="0" dirty="0" smtClean="0">
                <a:ln>
                  <a:noFill/>
                </a:ln>
                <a:solidFill>
                  <a:srgbClr val="1D2228"/>
                </a:solidFill>
                <a:effectLst/>
                <a:latin typeface="Helvetica Neue"/>
                <a:cs typeface="Arial" pitchFamily="34" charset="0"/>
              </a:rPr>
              <a:t/>
            </a:r>
            <a:br>
              <a:rPr kumimoji="0" lang="fr-FR" altLang="fr-FR" sz="900" b="0" i="0" u="none" strike="noStrike" cap="none" normalizeH="0" baseline="0" dirty="0" smtClean="0">
                <a:ln>
                  <a:noFill/>
                </a:ln>
                <a:solidFill>
                  <a:srgbClr val="1D2228"/>
                </a:solidFill>
                <a:effectLst/>
                <a:latin typeface="Helvetica Neue"/>
                <a:cs typeface="Arial" pitchFamily="34" charset="0"/>
              </a:rPr>
            </a:br>
            <a:r>
              <a:rPr kumimoji="0" lang="fr-FR" altLang="fr-FR" sz="900" b="0" i="0" u="none" strike="noStrike" cap="none" normalizeH="0" baseline="0" dirty="0" smtClean="0">
                <a:ln>
                  <a:noFill/>
                </a:ln>
                <a:solidFill>
                  <a:srgbClr val="1D2228"/>
                </a:solidFill>
                <a:effectLst/>
                <a:latin typeface="Helvetica Neue"/>
                <a:cs typeface="Arial" pitchFamily="34" charset="0"/>
              </a:rPr>
              <a:t>-------- Message transféré --------</a:t>
            </a:r>
            <a:br>
              <a:rPr kumimoji="0" lang="fr-FR" altLang="fr-FR" sz="900" b="0" i="0" u="none" strike="noStrike" cap="none" normalizeH="0" baseline="0" dirty="0" smtClean="0">
                <a:ln>
                  <a:noFill/>
                </a:ln>
                <a:solidFill>
                  <a:srgbClr val="1D2228"/>
                </a:solidFill>
                <a:effectLst/>
                <a:latin typeface="Helvetica Neue"/>
                <a:cs typeface="Arial" pitchFamily="34" charset="0"/>
              </a:rPr>
            </a:br>
            <a:r>
              <a:rPr kumimoji="0" lang="fr-FR" altLang="fr-FR" sz="900" b="0" i="0" u="none" strike="noStrike" cap="none" normalizeH="0" baseline="0" dirty="0" smtClean="0">
                <a:ln>
                  <a:noFill/>
                </a:ln>
                <a:solidFill>
                  <a:srgbClr val="1D2228"/>
                </a:solidFill>
                <a:effectLst/>
                <a:latin typeface="Helvetica Neue"/>
                <a:cs typeface="Arial" pitchFamily="34" charset="0"/>
              </a:rPr>
              <a:t/>
            </a:r>
            <a:br>
              <a:rPr kumimoji="0" lang="fr-FR" altLang="fr-FR" sz="900" b="0" i="0" u="none" strike="noStrike" cap="none" normalizeH="0" baseline="0" dirty="0" smtClean="0">
                <a:ln>
                  <a:noFill/>
                </a:ln>
                <a:solidFill>
                  <a:srgbClr val="1D2228"/>
                </a:solidFill>
                <a:effectLst/>
                <a:latin typeface="Helvetica Neue"/>
                <a:cs typeface="Arial" pitchFamily="34" charset="0"/>
              </a:rPr>
            </a:br>
            <a:endParaRPr kumimoji="0" lang="fr-FR" altLang="fr-FR" sz="900" b="0" i="0" u="none" strike="noStrike" cap="none" normalizeH="0" baseline="0" dirty="0" smtClean="0">
              <a:ln>
                <a:noFill/>
              </a:ln>
              <a:solidFill>
                <a:srgbClr val="1D2228"/>
              </a:solidFill>
              <a:effectLst/>
              <a:latin typeface="Helvetica Neue"/>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900" b="0" i="0" u="none" strike="noStrike" cap="none" normalizeH="0" baseline="0" dirty="0" smtClean="0">
                <a:ln>
                  <a:noFill/>
                </a:ln>
                <a:solidFill>
                  <a:srgbClr val="000000"/>
                </a:solidFill>
                <a:effectLst/>
                <a:latin typeface="Helvetica Neue"/>
                <a:cs typeface="Arial" pitchFamily="34" charset="0"/>
              </a:rPr>
              <a:t>Bonjour à toutes et tous,</a:t>
            </a:r>
            <a:endParaRPr kumimoji="0" lang="fr-FR" altLang="fr-FR" sz="900" b="0" i="0" u="none" strike="noStrike" cap="none" normalizeH="0" baseline="0" dirty="0" smtClean="0">
              <a:ln>
                <a:noFill/>
              </a:ln>
              <a:solidFill>
                <a:srgbClr val="1D2228"/>
              </a:solidFill>
              <a:effectLst/>
              <a:latin typeface="Helvetica Neue"/>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900" b="0" i="0" u="none" strike="noStrike" cap="none" normalizeH="0" baseline="0" dirty="0" smtClean="0">
                <a:ln>
                  <a:noFill/>
                </a:ln>
                <a:solidFill>
                  <a:srgbClr val="1F497D"/>
                </a:solidFill>
                <a:effectLst/>
                <a:latin typeface="Helvetica Neue"/>
                <a:cs typeface="Arial" pitchFamily="34" charset="0"/>
              </a:rPr>
              <a:t> </a:t>
            </a:r>
            <a:endParaRPr kumimoji="0" lang="fr-FR" altLang="fr-FR" sz="900" b="0" i="0" u="none" strike="noStrike" cap="none" normalizeH="0" baseline="0" dirty="0" smtClean="0">
              <a:ln>
                <a:noFill/>
              </a:ln>
              <a:solidFill>
                <a:srgbClr val="1D2228"/>
              </a:solidFill>
              <a:effectLst/>
              <a:latin typeface="Helvetica Neue"/>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900" b="0" i="0" u="none" strike="noStrike" cap="none" normalizeH="0" baseline="0" dirty="0" smtClean="0">
                <a:ln>
                  <a:noFill/>
                </a:ln>
                <a:solidFill>
                  <a:srgbClr val="000000"/>
                </a:solidFill>
                <a:effectLst/>
                <a:latin typeface="Helvetica Neue"/>
                <a:cs typeface="Arial" pitchFamily="34" charset="0"/>
              </a:rPr>
              <a:t>Le projet </a:t>
            </a:r>
            <a:r>
              <a:rPr kumimoji="0" lang="fr-FR" altLang="fr-FR" sz="900" b="0" i="0" u="none" strike="noStrike" cap="none" normalizeH="0" baseline="0" dirty="0" err="1" smtClean="0">
                <a:ln>
                  <a:noFill/>
                </a:ln>
                <a:solidFill>
                  <a:srgbClr val="000000"/>
                </a:solidFill>
                <a:effectLst/>
                <a:latin typeface="Helvetica Neue"/>
                <a:cs typeface="Arial" pitchFamily="34" charset="0"/>
              </a:rPr>
              <a:t>Altival</a:t>
            </a:r>
            <a:r>
              <a:rPr kumimoji="0" lang="fr-FR" altLang="fr-FR" sz="900" b="0" i="0" u="none" strike="noStrike" cap="none" normalizeH="0" baseline="0" dirty="0" smtClean="0">
                <a:ln>
                  <a:noFill/>
                </a:ln>
                <a:solidFill>
                  <a:srgbClr val="000000"/>
                </a:solidFill>
                <a:effectLst/>
                <a:latin typeface="Helvetica Neue"/>
                <a:cs typeface="Arial" pitchFamily="34" charset="0"/>
              </a:rPr>
              <a:t> de création d’un couloir bus en site propre à l’Est du Val-de-Marne va être soumis à enquête publique à partir du 30 septembre prochain.</a:t>
            </a:r>
            <a:endParaRPr kumimoji="0" lang="fr-FR" altLang="fr-FR" sz="900" b="0" i="0" u="none" strike="noStrike" cap="none" normalizeH="0" baseline="0" dirty="0" smtClean="0">
              <a:ln>
                <a:noFill/>
              </a:ln>
              <a:solidFill>
                <a:srgbClr val="1D2228"/>
              </a:solidFill>
              <a:effectLst/>
              <a:latin typeface="Helvetica Neue"/>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900" b="0" i="0" u="none" strike="noStrike" cap="none" normalizeH="0" baseline="0" dirty="0" smtClean="0">
                <a:ln>
                  <a:noFill/>
                </a:ln>
                <a:solidFill>
                  <a:srgbClr val="000000"/>
                </a:solidFill>
                <a:effectLst/>
                <a:latin typeface="Helvetica Neue"/>
                <a:cs typeface="Arial" pitchFamily="34" charset="0"/>
              </a:rPr>
              <a:t>Les grandes lignes du projet sont présentées sur </a:t>
            </a:r>
            <a:r>
              <a:rPr kumimoji="0" lang="fr-FR" altLang="fr-FR" sz="900" b="0" i="0" u="none" strike="noStrike" cap="none" normalizeH="0" baseline="0" dirty="0" smtClean="0">
                <a:ln>
                  <a:noFill/>
                </a:ln>
                <a:solidFill>
                  <a:srgbClr val="000000"/>
                </a:solidFill>
                <a:effectLst/>
                <a:latin typeface="Helvetica Neue"/>
                <a:cs typeface="Arial" pitchFamily="34" charset="0"/>
                <a:hlinkClick r:id="rId2"/>
              </a:rPr>
              <a:t>http://</a:t>
            </a:r>
            <a:r>
              <a:rPr kumimoji="0" lang="fr-FR" altLang="fr-FR" sz="900" b="0" i="0" u="none" strike="noStrike" cap="none" normalizeH="0" baseline="0" dirty="0" err="1" smtClean="0">
                <a:ln>
                  <a:noFill/>
                </a:ln>
                <a:solidFill>
                  <a:srgbClr val="000000"/>
                </a:solidFill>
                <a:effectLst/>
                <a:latin typeface="Helvetica Neue"/>
                <a:cs typeface="Arial" pitchFamily="34" charset="0"/>
                <a:hlinkClick r:id="rId2"/>
              </a:rPr>
              <a:t>www.altival.fr</a:t>
            </a:r>
            <a:r>
              <a:rPr kumimoji="0" lang="fr-FR" altLang="fr-FR" sz="900" b="0" i="0" u="none" strike="noStrike" cap="none" normalizeH="0" baseline="0" dirty="0" smtClean="0">
                <a:ln>
                  <a:noFill/>
                </a:ln>
                <a:solidFill>
                  <a:srgbClr val="000000"/>
                </a:solidFill>
                <a:effectLst/>
                <a:latin typeface="Helvetica Neue"/>
                <a:cs typeface="Arial" pitchFamily="34" charset="0"/>
                <a:hlinkClick r:id="rId2"/>
              </a:rPr>
              <a:t>/</a:t>
            </a:r>
            <a:endParaRPr kumimoji="0" lang="fr-FR" altLang="fr-FR" sz="900" b="0" i="0" u="none" strike="noStrike" cap="none" normalizeH="0" baseline="0" dirty="0" smtClean="0">
              <a:ln>
                <a:noFill/>
              </a:ln>
              <a:solidFill>
                <a:srgbClr val="000000"/>
              </a:solidFill>
              <a:effectLst/>
              <a:latin typeface="Helvetica Neue"/>
              <a:cs typeface="Arial" pitchFamily="34" charset="0"/>
            </a:endParaRPr>
          </a:p>
          <a:p>
            <a:pPr lvl="0" eaLnBrk="0" hangingPunct="0"/>
            <a:r>
              <a:rPr lang="fr-FR" altLang="fr-FR" sz="900" dirty="0">
                <a:solidFill>
                  <a:srgbClr val="000000"/>
                </a:solidFill>
                <a:latin typeface="Helvetica Neue"/>
              </a:rPr>
              <a:t>Le Département souhaiterait pouvoir présenter aux associations du territoire la partie « vélo » avant le démarrage de l’enquête.</a:t>
            </a:r>
            <a:endParaRPr lang="fr-FR" altLang="fr-FR" sz="900" dirty="0">
              <a:solidFill>
                <a:srgbClr val="1D2228"/>
              </a:solidFill>
              <a:latin typeface="Helvetica Neue"/>
            </a:endParaRPr>
          </a:p>
          <a:p>
            <a:pPr lvl="0" eaLnBrk="0" hangingPunct="0"/>
            <a:r>
              <a:rPr lang="fr-FR" altLang="fr-FR" sz="900" dirty="0">
                <a:solidFill>
                  <a:srgbClr val="000000"/>
                </a:solidFill>
                <a:latin typeface="Helvetica Neue"/>
              </a:rPr>
              <a:t> </a:t>
            </a:r>
            <a:endParaRPr lang="fr-FR" altLang="fr-FR" sz="900" dirty="0">
              <a:solidFill>
                <a:srgbClr val="1D2228"/>
              </a:solidFill>
              <a:latin typeface="Helvetica Neue"/>
            </a:endParaRPr>
          </a:p>
          <a:p>
            <a:pPr lvl="0" eaLnBrk="0" hangingPunct="0"/>
            <a:r>
              <a:rPr lang="fr-FR" altLang="fr-FR" sz="900" dirty="0">
                <a:solidFill>
                  <a:srgbClr val="000000"/>
                </a:solidFill>
                <a:latin typeface="Helvetica Neue"/>
              </a:rPr>
              <a:t>Nous vous invitons donc à participer à une réunion de concertation sur le sujet le </a:t>
            </a:r>
            <a:r>
              <a:rPr lang="fr-FR" altLang="fr-FR" sz="900" b="1" dirty="0">
                <a:solidFill>
                  <a:srgbClr val="000000"/>
                </a:solidFill>
                <a:latin typeface="Helvetica Neue"/>
              </a:rPr>
              <a:t>jeudi 19 septembre à </a:t>
            </a:r>
            <a:r>
              <a:rPr lang="fr-FR" altLang="fr-FR" sz="900" b="1" dirty="0" err="1">
                <a:solidFill>
                  <a:srgbClr val="000000"/>
                </a:solidFill>
                <a:latin typeface="Helvetica Neue"/>
              </a:rPr>
              <a:t>17h30</a:t>
            </a:r>
            <a:r>
              <a:rPr lang="fr-FR" altLang="fr-FR" sz="900" dirty="0">
                <a:solidFill>
                  <a:srgbClr val="000000"/>
                </a:solidFill>
                <a:latin typeface="Helvetica Neue"/>
              </a:rPr>
              <a:t> (emplacement à préciser)</a:t>
            </a:r>
            <a:endParaRPr lang="fr-FR" altLang="fr-FR" sz="900" dirty="0">
              <a:solidFill>
                <a:srgbClr val="1D2228"/>
              </a:solidFill>
              <a:latin typeface="Helvetica Neue"/>
            </a:endParaRPr>
          </a:p>
          <a:p>
            <a:pPr lvl="0" eaLnBrk="0" hangingPunct="0"/>
            <a:r>
              <a:rPr lang="fr-FR" altLang="fr-FR" sz="1100" dirty="0">
                <a:solidFill>
                  <a:srgbClr val="000000"/>
                </a:solidFill>
                <a:latin typeface="Wingdings" pitchFamily="2" charset="2"/>
                <a:cs typeface="Calibri" pitchFamily="34" charset="0"/>
              </a:rPr>
              <a:t>Ø</a:t>
            </a:r>
            <a:r>
              <a:rPr lang="fr-FR" altLang="fr-FR" sz="700" dirty="0">
                <a:solidFill>
                  <a:srgbClr val="000000"/>
                </a:solidFill>
                <a:latin typeface="New"/>
                <a:cs typeface="Calibri" pitchFamily="34" charset="0"/>
              </a:rPr>
              <a:t>  </a:t>
            </a:r>
            <a:r>
              <a:rPr lang="fr-FR" altLang="fr-FR" sz="1100" dirty="0">
                <a:solidFill>
                  <a:srgbClr val="000000"/>
                </a:solidFill>
                <a:latin typeface="Calibri" pitchFamily="34" charset="0"/>
                <a:cs typeface="Calibri" pitchFamily="34" charset="0"/>
              </a:rPr>
              <a:t>L’enquête publique présente le schéma de principe, mais nous vous présenterons également l’</a:t>
            </a:r>
            <a:r>
              <a:rPr lang="fr-FR" altLang="fr-FR" sz="1100" dirty="0" err="1">
                <a:solidFill>
                  <a:srgbClr val="000000"/>
                </a:solidFill>
                <a:latin typeface="Calibri" pitchFamily="34" charset="0"/>
                <a:cs typeface="Calibri" pitchFamily="34" charset="0"/>
              </a:rPr>
              <a:t>AVP</a:t>
            </a:r>
            <a:r>
              <a:rPr lang="fr-FR" altLang="fr-FR" sz="1100" dirty="0">
                <a:solidFill>
                  <a:srgbClr val="000000"/>
                </a:solidFill>
                <a:latin typeface="Calibri" pitchFamily="34" charset="0"/>
                <a:cs typeface="Calibri" pitchFamily="34" charset="0"/>
              </a:rPr>
              <a:t> en cours d’élaboration</a:t>
            </a:r>
            <a:endParaRPr lang="fr-FR" altLang="fr-FR" sz="900" dirty="0">
              <a:solidFill>
                <a:srgbClr val="1D2228"/>
              </a:solidFill>
              <a:latin typeface="Helvetica Neue"/>
            </a:endParaRPr>
          </a:p>
          <a:p>
            <a:pPr lvl="0" eaLnBrk="0" hangingPunct="0"/>
            <a:r>
              <a:rPr lang="fr-FR" altLang="fr-FR" sz="1100" dirty="0">
                <a:solidFill>
                  <a:srgbClr val="000000"/>
                </a:solidFill>
                <a:latin typeface="Wingdings" pitchFamily="2" charset="2"/>
                <a:cs typeface="Calibri" pitchFamily="34" charset="0"/>
              </a:rPr>
              <a:t>Ø</a:t>
            </a:r>
            <a:r>
              <a:rPr lang="fr-FR" altLang="fr-FR" sz="700" dirty="0">
                <a:solidFill>
                  <a:srgbClr val="000000"/>
                </a:solidFill>
                <a:latin typeface="New"/>
                <a:cs typeface="Calibri" pitchFamily="34" charset="0"/>
              </a:rPr>
              <a:t>  </a:t>
            </a:r>
            <a:r>
              <a:rPr lang="fr-FR" altLang="fr-FR" sz="1100" dirty="0">
                <a:solidFill>
                  <a:srgbClr val="000000"/>
                </a:solidFill>
                <a:latin typeface="Calibri" pitchFamily="34" charset="0"/>
                <a:cs typeface="Calibri" pitchFamily="34" charset="0"/>
              </a:rPr>
              <a:t>Nous vous enverrons des éléments au préalable</a:t>
            </a:r>
            <a:endParaRPr lang="fr-FR" altLang="fr-FR" sz="900" dirty="0">
              <a:solidFill>
                <a:srgbClr val="1D2228"/>
              </a:solidFill>
              <a:latin typeface="Helvetica Neue"/>
            </a:endParaRPr>
          </a:p>
          <a:p>
            <a:pPr lvl="0" eaLnBrk="0" hangingPunct="0"/>
            <a:r>
              <a:rPr lang="fr-FR" altLang="fr-FR" sz="900" dirty="0">
                <a:solidFill>
                  <a:srgbClr val="000000"/>
                </a:solidFill>
                <a:latin typeface="Helvetica Neue"/>
              </a:rPr>
              <a:t> </a:t>
            </a:r>
            <a:endParaRPr lang="fr-FR" altLang="fr-FR" sz="900" dirty="0">
              <a:solidFill>
                <a:srgbClr val="1D2228"/>
              </a:solidFill>
              <a:latin typeface="Helvetica Neue"/>
            </a:endParaRPr>
          </a:p>
          <a:p>
            <a:pPr lvl="0" eaLnBrk="0" hangingPunct="0"/>
            <a:r>
              <a:rPr lang="fr-FR" altLang="fr-FR" sz="900" dirty="0">
                <a:solidFill>
                  <a:srgbClr val="000000"/>
                </a:solidFill>
                <a:latin typeface="Helvetica Neue"/>
              </a:rPr>
              <a:t>Pouvez-vous nous confirmer votre participation par retour de mail ?</a:t>
            </a:r>
            <a:endParaRPr lang="fr-FR" altLang="fr-FR" sz="900" dirty="0">
              <a:solidFill>
                <a:srgbClr val="1D2228"/>
              </a:solidFill>
              <a:latin typeface="Helvetica Neue"/>
            </a:endParaRPr>
          </a:p>
          <a:p>
            <a:pPr lvl="0" eaLnBrk="0" hangingPunct="0"/>
            <a:r>
              <a:rPr lang="fr-FR" altLang="fr-FR" sz="900" dirty="0">
                <a:solidFill>
                  <a:srgbClr val="000000"/>
                </a:solidFill>
                <a:latin typeface="Helvetica Neue"/>
              </a:rPr>
              <a:t> </a:t>
            </a:r>
            <a:endParaRPr lang="fr-FR" altLang="fr-FR" sz="900" dirty="0">
              <a:solidFill>
                <a:srgbClr val="1D2228"/>
              </a:solidFill>
              <a:latin typeface="Helvetica Neue"/>
            </a:endParaRPr>
          </a:p>
          <a:p>
            <a:pPr lvl="0" eaLnBrk="0" hangingPunct="0"/>
            <a:r>
              <a:rPr lang="fr-FR" altLang="fr-FR" sz="900" dirty="0">
                <a:solidFill>
                  <a:srgbClr val="000000"/>
                </a:solidFill>
                <a:latin typeface="Helvetica Neue"/>
              </a:rPr>
              <a:t>En vous remerciant par avance, bien cordialement,</a:t>
            </a:r>
            <a:endParaRPr lang="fr-FR" altLang="fr-FR" sz="900" dirty="0">
              <a:solidFill>
                <a:srgbClr val="1D2228"/>
              </a:solidFill>
              <a:latin typeface="Helvetica Neue"/>
            </a:endParaRPr>
          </a:p>
          <a:p>
            <a:pPr lvl="0" eaLnBrk="0" hangingPunct="0"/>
            <a:r>
              <a:rPr lang="fr-FR" altLang="fr-FR" sz="900" dirty="0">
                <a:solidFill>
                  <a:srgbClr val="000000"/>
                </a:solidFill>
                <a:latin typeface="Helvetica Neue"/>
              </a:rPr>
              <a:t> </a:t>
            </a:r>
            <a:endParaRPr lang="fr-FR" altLang="fr-FR" sz="900" dirty="0">
              <a:solidFill>
                <a:srgbClr val="1D2228"/>
              </a:solidFill>
              <a:latin typeface="Helvetica Neue"/>
            </a:endParaRPr>
          </a:p>
          <a:p>
            <a:pPr lvl="0" eaLnBrk="0" hangingPunct="0"/>
            <a:r>
              <a:rPr lang="fr-FR" altLang="fr-FR" sz="900" dirty="0">
                <a:solidFill>
                  <a:srgbClr val="1F497D"/>
                </a:solidFill>
                <a:latin typeface="Helvetica Neue"/>
              </a:rPr>
              <a:t> </a:t>
            </a:r>
            <a:endParaRPr lang="fr-FR" altLang="fr-FR" sz="900" dirty="0">
              <a:solidFill>
                <a:srgbClr val="1D2228"/>
              </a:solidFill>
              <a:latin typeface="Helvetica Neue"/>
            </a:endParaRPr>
          </a:p>
          <a:p>
            <a:pPr lvl="0" eaLnBrk="0" hangingPunct="0"/>
            <a:r>
              <a:rPr lang="fr-FR" altLang="fr-FR" sz="1000" b="1" dirty="0">
                <a:solidFill>
                  <a:srgbClr val="0000A0"/>
                </a:solidFill>
              </a:rPr>
              <a:t>Bastien </a:t>
            </a:r>
            <a:r>
              <a:rPr lang="fr-FR" altLang="fr-FR" sz="1000" b="1" dirty="0" err="1">
                <a:solidFill>
                  <a:srgbClr val="0000A0"/>
                </a:solidFill>
              </a:rPr>
              <a:t>HOURST</a:t>
            </a:r>
            <a:r>
              <a:rPr lang="fr-FR" altLang="fr-FR" sz="900" dirty="0">
                <a:solidFill>
                  <a:srgbClr val="333399"/>
                </a:solidFill>
              </a:rPr>
              <a:t/>
            </a:r>
            <a:br>
              <a:rPr lang="fr-FR" altLang="fr-FR" sz="900" dirty="0">
                <a:solidFill>
                  <a:srgbClr val="333399"/>
                </a:solidFill>
              </a:rPr>
            </a:br>
            <a:r>
              <a:rPr lang="fr-FR" altLang="fr-FR" sz="900" b="1" dirty="0">
                <a:solidFill>
                  <a:srgbClr val="0000A0"/>
                </a:solidFill>
              </a:rPr>
              <a:t>Chargé d’études multimodales</a:t>
            </a:r>
            <a:endParaRPr lang="fr-FR" altLang="fr-FR" sz="900" dirty="0">
              <a:solidFill>
                <a:srgbClr val="1D2228"/>
              </a:solidFill>
              <a:latin typeface="Helvetica Neue"/>
            </a:endParaRPr>
          </a:p>
          <a:p>
            <a:pPr lvl="0" eaLnBrk="0" hangingPunct="0"/>
            <a:r>
              <a:rPr lang="fr-FR" altLang="fr-FR" sz="800" dirty="0">
                <a:solidFill>
                  <a:srgbClr val="333399"/>
                </a:solidFill>
              </a:rPr>
              <a:t>Direction des Transports, de la Voirie et des Déplacements</a:t>
            </a:r>
            <a:br>
              <a:rPr lang="fr-FR" altLang="fr-FR" sz="800" dirty="0">
                <a:solidFill>
                  <a:srgbClr val="333399"/>
                </a:solidFill>
              </a:rPr>
            </a:br>
            <a:r>
              <a:rPr lang="fr-FR" altLang="fr-FR" sz="800" dirty="0">
                <a:solidFill>
                  <a:srgbClr val="333399"/>
                </a:solidFill>
              </a:rPr>
              <a:t>Service Transports et Etudes Générales - Secteur Territoires et Mobilités</a:t>
            </a:r>
            <a:endParaRPr lang="fr-FR" altLang="fr-FR" sz="900" dirty="0">
              <a:solidFill>
                <a:srgbClr val="1D2228"/>
              </a:solidFill>
              <a:latin typeface="Helvetica Neue"/>
            </a:endParaRPr>
          </a:p>
          <a:p>
            <a:pPr lvl="0" eaLnBrk="0" hangingPunct="0"/>
            <a:r>
              <a:rPr lang="fr-FR" altLang="fr-FR" sz="800" dirty="0">
                <a:solidFill>
                  <a:srgbClr val="333399"/>
                </a:solidFill>
                <a:latin typeface="Helvetica Neue"/>
              </a:rPr>
              <a:t>'</a:t>
            </a:r>
            <a:r>
              <a:rPr lang="fr-FR" altLang="fr-FR" sz="800" dirty="0">
                <a:solidFill>
                  <a:srgbClr val="333399"/>
                </a:solidFill>
              </a:rPr>
              <a:t> 01.49.56.58.68</a:t>
            </a:r>
            <a:endParaRPr lang="fr-FR" altLang="fr-FR" sz="900" dirty="0">
              <a:solidFill>
                <a:srgbClr val="1D2228"/>
              </a:solidFill>
              <a:latin typeface="Helvetica Neue"/>
            </a:endParaRPr>
          </a:p>
          <a:p>
            <a:pPr lvl="0" eaLnBrk="0" hangingPunct="0"/>
            <a:r>
              <a:rPr lang="fr-FR" altLang="fr-FR" sz="1000" b="1" dirty="0">
                <a:solidFill>
                  <a:srgbClr val="0099FF"/>
                </a:solidFill>
              </a:rPr>
              <a:t>Conseil Départemental du Val-de-Marne</a:t>
            </a:r>
            <a:endParaRPr lang="fr-FR" altLang="fr-FR" sz="900" dirty="0">
              <a:solidFill>
                <a:srgbClr val="1D2228"/>
              </a:solidFill>
              <a:latin typeface="Helvetica Neue"/>
            </a:endParaRPr>
          </a:p>
          <a:p>
            <a:pPr lvl="0" eaLnBrk="0" hangingPunct="0"/>
            <a:r>
              <a:rPr lang="fr-FR" altLang="fr-FR" sz="700" dirty="0">
                <a:solidFill>
                  <a:srgbClr val="3399FF"/>
                </a:solidFill>
              </a:rPr>
              <a:t>Adresse postale : Hôtel du Département - 121, avenue du Général de Gaulle - 94009 CRETEIL CEDEX</a:t>
            </a:r>
            <a:endParaRPr lang="fr-FR" altLang="fr-FR" sz="900" dirty="0">
              <a:solidFill>
                <a:srgbClr val="1D2228"/>
              </a:solidFill>
              <a:latin typeface="Helvetica Neue"/>
            </a:endParaRPr>
          </a:p>
          <a:p>
            <a:pPr lvl="0" eaLnBrk="0" hangingPunct="0"/>
            <a:r>
              <a:rPr lang="fr-FR" altLang="fr-FR" sz="700" dirty="0">
                <a:solidFill>
                  <a:srgbClr val="3399FF"/>
                </a:solidFill>
              </a:rPr>
              <a:t>Adresse bureau : </a:t>
            </a:r>
            <a:r>
              <a:rPr lang="fr-FR" altLang="fr-FR" sz="700" dirty="0" err="1">
                <a:solidFill>
                  <a:srgbClr val="3399FF"/>
                </a:solidFill>
              </a:rPr>
              <a:t>Europarc</a:t>
            </a:r>
            <a:r>
              <a:rPr lang="fr-FR" altLang="fr-FR" sz="700" dirty="0">
                <a:solidFill>
                  <a:srgbClr val="3399FF"/>
                </a:solidFill>
              </a:rPr>
              <a:t> - 1, rue Le Corbusier - 94000 CRETEIL</a:t>
            </a:r>
            <a:endParaRPr lang="fr-FR" altLang="fr-FR" sz="900" dirty="0">
              <a:solidFill>
                <a:srgbClr val="1D2228"/>
              </a:solidFill>
              <a:latin typeface="Helvetica Neue"/>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900" b="0" i="0" u="none" strike="noStrike" cap="none" normalizeH="0" baseline="0" dirty="0" smtClean="0">
              <a:ln>
                <a:noFill/>
              </a:ln>
              <a:solidFill>
                <a:srgbClr val="1D2228"/>
              </a:solidFill>
              <a:effectLst/>
              <a:latin typeface="Helvetica Neue"/>
              <a:cs typeface="Arial" pitchFamily="34" charset="0"/>
            </a:endParaRPr>
          </a:p>
        </p:txBody>
      </p:sp>
    </p:spTree>
    <p:extLst>
      <p:ext uri="{BB962C8B-B14F-4D97-AF65-F5344CB8AC3E}">
        <p14:creationId xmlns:p14="http://schemas.microsoft.com/office/powerpoint/2010/main" val="336470056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vert="horz" lIns="91440" tIns="45720" rIns="91440" bIns="45720" rtlCol="0" anchor="ctr">
            <a:norm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r>
              <a:rPr lang="fr-FR" b="1" dirty="0">
                <a:ln/>
                <a:solidFill>
                  <a:schemeClr val="accent3"/>
                </a:solidFill>
              </a:rPr>
              <a:t>Autres Dates </a:t>
            </a:r>
            <a:r>
              <a:rPr lang="fr-FR" b="1" dirty="0" err="1">
                <a:ln/>
                <a:solidFill>
                  <a:schemeClr val="accent3"/>
                </a:solidFill>
              </a:rPr>
              <a:t>MDB</a:t>
            </a:r>
            <a:endParaRPr lang="fr-FR" b="1" dirty="0">
              <a:ln/>
              <a:solidFill>
                <a:schemeClr val="accent3"/>
              </a:solidFill>
            </a:endParaRPr>
          </a:p>
        </p:txBody>
      </p:sp>
      <p:sp>
        <p:nvSpPr>
          <p:cNvPr id="3" name="Espace réservé du contenu 2"/>
          <p:cNvSpPr>
            <a:spLocks noGrp="1"/>
          </p:cNvSpPr>
          <p:nvPr>
            <p:ph idx="1"/>
          </p:nvPr>
        </p:nvSpPr>
        <p:spPr/>
        <p:txBody>
          <a:bodyPr>
            <a:normAutofit fontScale="32500" lnSpcReduction="20000"/>
          </a:bodyPr>
          <a:lstStyle/>
          <a:p>
            <a:pPr marL="0" indent="0">
              <a:buNone/>
            </a:pPr>
            <a:r>
              <a:rPr lang="fr-FR" dirty="0"/>
              <a:t>17 septembre : </a:t>
            </a:r>
          </a:p>
          <a:p>
            <a:pPr marL="0" indent="0">
              <a:buNone/>
            </a:pPr>
            <a:r>
              <a:rPr lang="fr-FR" dirty="0"/>
              <a:t>- </a:t>
            </a:r>
            <a:r>
              <a:rPr lang="fr-FR" dirty="0" err="1"/>
              <a:t>MdB</a:t>
            </a:r>
            <a:r>
              <a:rPr lang="fr-FR" dirty="0"/>
              <a:t> Argenteuil </a:t>
            </a:r>
            <a:r>
              <a:rPr lang="fr-FR" dirty="0" err="1"/>
              <a:t>Bezon</a:t>
            </a:r>
            <a:r>
              <a:rPr lang="fr-FR" dirty="0"/>
              <a:t> : Projection </a:t>
            </a:r>
            <a:r>
              <a:rPr lang="fr-FR" dirty="0" err="1"/>
              <a:t>Why</a:t>
            </a:r>
            <a:r>
              <a:rPr lang="fr-FR" dirty="0"/>
              <a:t> </a:t>
            </a:r>
            <a:r>
              <a:rPr lang="fr-FR" dirty="0" err="1"/>
              <a:t>We</a:t>
            </a:r>
            <a:r>
              <a:rPr lang="fr-FR" dirty="0"/>
              <a:t> Cycle au Cinéma Figuier Blanc d'Argenteuil à </a:t>
            </a:r>
            <a:r>
              <a:rPr lang="fr-FR" dirty="0" err="1"/>
              <a:t>20h30</a:t>
            </a:r>
            <a:r>
              <a:rPr lang="fr-FR" dirty="0"/>
              <a:t> (3,50€) suivi d'un pot et d'un débat</a:t>
            </a:r>
          </a:p>
          <a:p>
            <a:pPr marL="0" indent="0">
              <a:buNone/>
            </a:pPr>
            <a:r>
              <a:rPr lang="fr-FR" dirty="0"/>
              <a:t/>
            </a:r>
            <a:br>
              <a:rPr lang="fr-FR" dirty="0"/>
            </a:br>
            <a:endParaRPr lang="fr-FR" dirty="0"/>
          </a:p>
          <a:p>
            <a:pPr marL="0" indent="0">
              <a:buNone/>
            </a:pPr>
            <a:r>
              <a:rPr lang="fr-FR" dirty="0"/>
              <a:t>19 septembre : </a:t>
            </a:r>
          </a:p>
          <a:p>
            <a:pPr marL="0" indent="0">
              <a:buNone/>
            </a:pPr>
            <a:r>
              <a:rPr lang="fr-FR" dirty="0"/>
              <a:t>- Stand </a:t>
            </a:r>
            <a:r>
              <a:rPr lang="fr-FR" dirty="0" err="1"/>
              <a:t>MdB</a:t>
            </a:r>
            <a:r>
              <a:rPr lang="fr-FR" dirty="0"/>
              <a:t> Caps à vélo avec </a:t>
            </a:r>
            <a:r>
              <a:rPr lang="fr-FR" dirty="0" err="1"/>
              <a:t>gravage</a:t>
            </a:r>
            <a:r>
              <a:rPr lang="fr-FR" dirty="0"/>
              <a:t> </a:t>
            </a:r>
          </a:p>
          <a:p>
            <a:pPr marL="0" indent="0">
              <a:buNone/>
            </a:pPr>
            <a:r>
              <a:rPr lang="fr-FR" dirty="0"/>
              <a:t>dans le cadre de la Semaine de la mobilité Ca </a:t>
            </a:r>
            <a:r>
              <a:rPr lang="fr-FR" dirty="0" err="1"/>
              <a:t>ParisSaclay</a:t>
            </a:r>
            <a:r>
              <a:rPr lang="fr-FR" dirty="0"/>
              <a:t> (</a:t>
            </a:r>
            <a:r>
              <a:rPr lang="fr-FR" dirty="0" err="1"/>
              <a:t>CPS</a:t>
            </a:r>
            <a:r>
              <a:rPr lang="fr-FR" dirty="0"/>
              <a:t>)</a:t>
            </a:r>
          </a:p>
          <a:p>
            <a:pPr marL="0" indent="0">
              <a:buNone/>
            </a:pPr>
            <a:r>
              <a:rPr lang="fr-FR" dirty="0"/>
              <a:t>(Plus d'info </a:t>
            </a:r>
            <a:r>
              <a:rPr lang="fr-FR" dirty="0" err="1"/>
              <a:t>JM</a:t>
            </a:r>
            <a:r>
              <a:rPr lang="fr-FR" dirty="0"/>
              <a:t> </a:t>
            </a:r>
            <a:r>
              <a:rPr lang="fr-FR" dirty="0" err="1"/>
              <a:t>Weulersse</a:t>
            </a:r>
            <a:r>
              <a:rPr lang="fr-FR" dirty="0"/>
              <a:t>)</a:t>
            </a:r>
          </a:p>
          <a:p>
            <a:pPr marL="0" indent="0">
              <a:buNone/>
            </a:pPr>
            <a:r>
              <a:rPr lang="fr-FR" dirty="0"/>
              <a:t>Le soir : projection </a:t>
            </a:r>
            <a:r>
              <a:rPr lang="fr-FR" dirty="0" err="1"/>
              <a:t>why</a:t>
            </a:r>
            <a:r>
              <a:rPr lang="fr-FR" dirty="0"/>
              <a:t> </a:t>
            </a:r>
            <a:r>
              <a:rPr lang="fr-FR" dirty="0" err="1"/>
              <a:t>we</a:t>
            </a:r>
            <a:r>
              <a:rPr lang="fr-FR" dirty="0"/>
              <a:t> cycle par la </a:t>
            </a:r>
            <a:r>
              <a:rPr lang="fr-FR" dirty="0" err="1"/>
              <a:t>CaParisSaclay</a:t>
            </a:r>
            <a:r>
              <a:rPr lang="fr-FR" dirty="0"/>
              <a:t> à l'école Centrale </a:t>
            </a:r>
            <a:r>
              <a:rPr lang="fr-FR" dirty="0" err="1"/>
              <a:t>Supelec</a:t>
            </a:r>
            <a:endParaRPr lang="fr-FR" dirty="0"/>
          </a:p>
          <a:p>
            <a:pPr marL="0" indent="0">
              <a:buNone/>
            </a:pPr>
            <a:r>
              <a:rPr lang="fr-FR" dirty="0"/>
              <a:t/>
            </a:r>
            <a:br>
              <a:rPr lang="fr-FR" dirty="0"/>
            </a:br>
            <a:endParaRPr lang="fr-FR" dirty="0"/>
          </a:p>
          <a:p>
            <a:pPr marL="0" indent="0">
              <a:buNone/>
            </a:pPr>
            <a:r>
              <a:rPr lang="fr-FR" dirty="0"/>
              <a:t>21 septembre : </a:t>
            </a:r>
          </a:p>
          <a:p>
            <a:pPr marL="0" indent="0">
              <a:buNone/>
            </a:pPr>
            <a:r>
              <a:rPr lang="fr-FR" dirty="0"/>
              <a:t>- Cortège Mobilité de la marche pour le climat</a:t>
            </a:r>
          </a:p>
          <a:p>
            <a:pPr marL="0" indent="0">
              <a:buNone/>
            </a:pPr>
            <a:r>
              <a:rPr lang="fr-FR" dirty="0"/>
              <a:t>Départ de Avenue de Breteuil (Duroc) à </a:t>
            </a:r>
            <a:r>
              <a:rPr lang="fr-FR" dirty="0" err="1"/>
              <a:t>14h</a:t>
            </a:r>
            <a:r>
              <a:rPr lang="fr-FR" dirty="0"/>
              <a:t> jusqu'à Bercy</a:t>
            </a:r>
          </a:p>
          <a:p>
            <a:pPr marL="0" indent="0">
              <a:buNone/>
            </a:pPr>
            <a:r>
              <a:rPr lang="fr-FR" dirty="0"/>
              <a:t/>
            </a:r>
            <a:br>
              <a:rPr lang="fr-FR" dirty="0"/>
            </a:br>
            <a:endParaRPr lang="fr-FR" dirty="0"/>
          </a:p>
          <a:p>
            <a:pPr marL="0" indent="0">
              <a:buNone/>
            </a:pPr>
            <a:r>
              <a:rPr lang="fr-FR" dirty="0"/>
              <a:t>22 septembre journée sans voiture :</a:t>
            </a:r>
          </a:p>
          <a:p>
            <a:pPr marL="0" indent="0">
              <a:buNone/>
            </a:pPr>
            <a:r>
              <a:rPr lang="fr-FR" dirty="0"/>
              <a:t>- Quartier libre : du Près St Gervais à Faubourg Saint Denis (voir mail </a:t>
            </a:r>
            <a:r>
              <a:rPr lang="fr-FR" dirty="0" err="1"/>
              <a:t>seb</a:t>
            </a:r>
            <a:r>
              <a:rPr lang="fr-FR" dirty="0"/>
              <a:t> finet 2 sept pour détail) </a:t>
            </a:r>
          </a:p>
          <a:p>
            <a:pPr marL="0" indent="0">
              <a:buNone/>
            </a:pPr>
            <a:r>
              <a:rPr lang="fr-FR" dirty="0"/>
              <a:t>à confirmer : </a:t>
            </a:r>
          </a:p>
          <a:p>
            <a:pPr marL="0" indent="0">
              <a:buNone/>
            </a:pPr>
            <a:r>
              <a:rPr lang="fr-FR" dirty="0"/>
              <a:t>- Stand </a:t>
            </a:r>
            <a:r>
              <a:rPr lang="fr-FR" dirty="0" err="1"/>
              <a:t>MdB</a:t>
            </a:r>
            <a:r>
              <a:rPr lang="fr-FR" dirty="0"/>
              <a:t> antenne Est Ensemble à la journée sans voiture aux Lilas</a:t>
            </a:r>
          </a:p>
          <a:p>
            <a:pPr marL="0" indent="0">
              <a:buNone/>
            </a:pPr>
            <a:r>
              <a:rPr lang="fr-FR" dirty="0"/>
              <a:t>- Antenne Alfortville organise une balade vers Paris (infos à venir)</a:t>
            </a:r>
            <a:br>
              <a:rPr lang="fr-FR" dirty="0"/>
            </a:br>
            <a:endParaRPr lang="fr-FR" dirty="0"/>
          </a:p>
          <a:p>
            <a:pPr marL="0" indent="0">
              <a:buNone/>
            </a:pPr>
            <a:r>
              <a:rPr lang="fr-FR" dirty="0"/>
              <a:t>- </a:t>
            </a:r>
            <a:r>
              <a:rPr lang="fr-FR" dirty="0" err="1"/>
              <a:t>MdB</a:t>
            </a:r>
            <a:r>
              <a:rPr lang="fr-FR" dirty="0"/>
              <a:t> Massy 21 et 22 participation à art de rue</a:t>
            </a:r>
          </a:p>
          <a:p>
            <a:pPr marL="0" indent="0">
              <a:buNone/>
            </a:pPr>
            <a:r>
              <a:rPr lang="fr-FR" dirty="0"/>
              <a:t>- Action </a:t>
            </a:r>
            <a:r>
              <a:rPr lang="fr-FR" dirty="0" err="1"/>
              <a:t>MdB</a:t>
            </a:r>
            <a:r>
              <a:rPr lang="fr-FR" dirty="0"/>
              <a:t> antenne Saint Denis : Stand pour alerter sur les effets néfaste du projet "Saint Denis enlève tes bretelle" pendant l'action de </a:t>
            </a:r>
            <a:r>
              <a:rPr lang="fr-FR" dirty="0" err="1"/>
              <a:t>com</a:t>
            </a:r>
            <a:r>
              <a:rPr lang="fr-FR" dirty="0"/>
              <a:t> de la mairie</a:t>
            </a:r>
          </a:p>
          <a:p>
            <a:pPr marL="0" indent="0">
              <a:buNone/>
            </a:pPr>
            <a:r>
              <a:rPr lang="fr-FR" dirty="0"/>
              <a:t/>
            </a:r>
            <a:br>
              <a:rPr lang="fr-FR" dirty="0"/>
            </a:br>
            <a:endParaRPr lang="fr-FR" dirty="0"/>
          </a:p>
          <a:p>
            <a:pPr marL="0" indent="0">
              <a:buNone/>
            </a:pPr>
            <a:r>
              <a:rPr lang="fr-FR" dirty="0"/>
              <a:t>26 septembre : </a:t>
            </a:r>
          </a:p>
          <a:p>
            <a:pPr marL="0" indent="0">
              <a:buNone/>
            </a:pPr>
            <a:r>
              <a:rPr lang="fr-FR" dirty="0"/>
              <a:t>- Stand </a:t>
            </a:r>
            <a:r>
              <a:rPr lang="fr-FR" dirty="0" err="1"/>
              <a:t>MdB</a:t>
            </a:r>
            <a:r>
              <a:rPr lang="fr-FR" dirty="0"/>
              <a:t> Saint Denis au forum grand huit à l'université Paris 8 Saint Denis</a:t>
            </a:r>
          </a:p>
          <a:p>
            <a:endParaRPr lang="fr-FR" dirty="0"/>
          </a:p>
        </p:txBody>
      </p:sp>
    </p:spTree>
    <p:extLst>
      <p:ext uri="{BB962C8B-B14F-4D97-AF65-F5344CB8AC3E}">
        <p14:creationId xmlns:p14="http://schemas.microsoft.com/office/powerpoint/2010/main" val="69130073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MERCI!</a:t>
            </a:r>
            <a:endParaRPr lang="fr-FR" dirty="0"/>
          </a:p>
        </p:txBody>
      </p:sp>
      <p:sp>
        <p:nvSpPr>
          <p:cNvPr id="3" name="Espace réservé du contenu 2"/>
          <p:cNvSpPr>
            <a:spLocks noGrp="1"/>
          </p:cNvSpPr>
          <p:nvPr>
            <p:ph idx="1"/>
          </p:nvPr>
        </p:nvSpPr>
        <p:spPr/>
        <p:txBody>
          <a:bodyPr/>
          <a:lstStyle/>
          <a:p>
            <a:endParaRPr lang="fr-F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1760" y="1700808"/>
            <a:ext cx="3714750" cy="5048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069849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496" y="0"/>
            <a:ext cx="8229600" cy="1143000"/>
          </a:xfrm>
        </p:spPr>
        <p:txBody>
          <a:bodyPr vert="horz" lIns="91440" tIns="45720" rIns="91440" bIns="45720" rtlCol="0" anchor="ctr">
            <a:norm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r>
              <a:rPr lang="fr-FR" b="1" dirty="0" smtClean="0">
                <a:ln/>
                <a:solidFill>
                  <a:schemeClr val="accent3"/>
                </a:solidFill>
              </a:rPr>
              <a:t>Stand du </a:t>
            </a:r>
            <a:r>
              <a:rPr lang="fr-FR" b="1" dirty="0">
                <a:ln/>
                <a:solidFill>
                  <a:schemeClr val="accent3"/>
                </a:solidFill>
              </a:rPr>
              <a:t>Village </a:t>
            </a:r>
            <a:r>
              <a:rPr lang="fr-FR" b="1" dirty="0" smtClean="0">
                <a:ln/>
                <a:solidFill>
                  <a:schemeClr val="accent3"/>
                </a:solidFill>
              </a:rPr>
              <a:t>Associatif</a:t>
            </a:r>
            <a:r>
              <a:rPr lang="fr-FR" b="1" dirty="0">
                <a:ln/>
                <a:solidFill>
                  <a:schemeClr val="accent3"/>
                </a:solidFill>
              </a:rPr>
              <a:t> </a:t>
            </a:r>
            <a:endParaRPr lang="en-US" b="1" dirty="0">
              <a:ln/>
              <a:solidFill>
                <a:schemeClr val="accent3"/>
              </a:solidFill>
            </a:endParaRPr>
          </a:p>
        </p:txBody>
      </p:sp>
      <p:sp>
        <p:nvSpPr>
          <p:cNvPr id="3" name="Espace réservé du contenu 2"/>
          <p:cNvSpPr>
            <a:spLocks noGrp="1"/>
          </p:cNvSpPr>
          <p:nvPr>
            <p:ph idx="1"/>
          </p:nvPr>
        </p:nvSpPr>
        <p:spPr>
          <a:xfrm>
            <a:off x="4283968" y="1125520"/>
            <a:ext cx="4536504" cy="3743640"/>
          </a:xfrm>
        </p:spPr>
        <p:txBody>
          <a:bodyPr>
            <a:normAutofit fontScale="62500" lnSpcReduction="20000"/>
          </a:bodyPr>
          <a:lstStyle/>
          <a:p>
            <a:pPr marL="0" lvl="0" indent="0">
              <a:buNone/>
            </a:pPr>
            <a:r>
              <a:rPr lang="fr-FR" b="1" dirty="0"/>
              <a:t>Samedi </a:t>
            </a:r>
            <a:r>
              <a:rPr lang="fr-FR" b="1" dirty="0" smtClean="0"/>
              <a:t>14 </a:t>
            </a:r>
            <a:r>
              <a:rPr lang="fr-FR" b="1" dirty="0"/>
              <a:t>Septembre  (10h-18h) </a:t>
            </a:r>
            <a:endParaRPr lang="fr-FR" b="1" dirty="0" smtClean="0"/>
          </a:p>
          <a:p>
            <a:pPr marL="0" lvl="0" indent="0">
              <a:buNone/>
            </a:pPr>
            <a:r>
              <a:rPr lang="fr-FR" dirty="0" smtClean="0"/>
              <a:t>Palais </a:t>
            </a:r>
            <a:r>
              <a:rPr lang="fr-FR" dirty="0"/>
              <a:t>des Sports </a:t>
            </a:r>
            <a:r>
              <a:rPr lang="fr-FR" dirty="0" smtClean="0"/>
              <a:t>(rue de Rome) </a:t>
            </a:r>
          </a:p>
          <a:p>
            <a:pPr marL="0" lvl="0" indent="0">
              <a:buNone/>
            </a:pPr>
            <a:r>
              <a:rPr lang="fr-FR" dirty="0" smtClean="0"/>
              <a:t> Réunion </a:t>
            </a:r>
            <a:r>
              <a:rPr lang="fr-FR" dirty="0"/>
              <a:t>préparatoire le </a:t>
            </a:r>
            <a:r>
              <a:rPr lang="fr-FR" dirty="0" smtClean="0"/>
              <a:t>Mardi 5/09 </a:t>
            </a:r>
            <a:r>
              <a:rPr lang="fr-FR" dirty="0"/>
              <a:t>à 19h – Salle Convivialité POC Alfortville</a:t>
            </a:r>
            <a:r>
              <a:rPr lang="fr-FR" dirty="0" smtClean="0"/>
              <a:t>. Sabine</a:t>
            </a:r>
          </a:p>
          <a:p>
            <a:pPr marL="0" lvl="0" indent="0">
              <a:buNone/>
            </a:pPr>
            <a:r>
              <a:rPr lang="fr-FR" dirty="0" smtClean="0"/>
              <a:t>=&gt; Stand </a:t>
            </a:r>
            <a:r>
              <a:rPr lang="fr-FR" dirty="0" err="1" smtClean="0"/>
              <a:t>N°101</a:t>
            </a:r>
            <a:r>
              <a:rPr lang="fr-FR" dirty="0" smtClean="0"/>
              <a:t> (développement durable) à l’intérieur du Palais des Sport (au fond)</a:t>
            </a:r>
            <a:br>
              <a:rPr lang="fr-FR" dirty="0" smtClean="0"/>
            </a:br>
            <a:r>
              <a:rPr lang="fr-FR" dirty="0" smtClean="0"/>
              <a:t>Installation </a:t>
            </a:r>
            <a:r>
              <a:rPr lang="fr-FR" dirty="0"/>
              <a:t>Stand : </a:t>
            </a:r>
            <a:r>
              <a:rPr lang="fr-FR" dirty="0" smtClean="0"/>
              <a:t>  </a:t>
            </a:r>
            <a:r>
              <a:rPr lang="fr-FR" b="1" dirty="0" smtClean="0"/>
              <a:t>Samedi 8h-9h30</a:t>
            </a:r>
          </a:p>
          <a:p>
            <a:pPr lvl="1"/>
            <a:r>
              <a:rPr lang="fr-FR" b="1" dirty="0" smtClean="0"/>
              <a:t>Petit </a:t>
            </a:r>
            <a:r>
              <a:rPr lang="fr-FR" b="1" dirty="0" err="1" smtClean="0"/>
              <a:t>Dej</a:t>
            </a:r>
            <a:r>
              <a:rPr lang="fr-FR" b="1" dirty="0" smtClean="0"/>
              <a:t> de </a:t>
            </a:r>
            <a:r>
              <a:rPr lang="fr-FR" b="1" dirty="0" err="1" smtClean="0"/>
              <a:t>8h45</a:t>
            </a:r>
            <a:r>
              <a:rPr lang="fr-FR" b="1" dirty="0" smtClean="0"/>
              <a:t> à </a:t>
            </a:r>
            <a:r>
              <a:rPr lang="fr-FR" b="1" dirty="0" err="1" smtClean="0"/>
              <a:t>9h35</a:t>
            </a:r>
            <a:endParaRPr lang="fr-FR" b="1" dirty="0" smtClean="0"/>
          </a:p>
          <a:p>
            <a:pPr marL="0" indent="0">
              <a:buNone/>
            </a:pPr>
            <a:endParaRPr lang="fr-FR" b="1" dirty="0" smtClean="0"/>
          </a:p>
          <a:p>
            <a:pPr marL="0" indent="0">
              <a:buNone/>
            </a:pPr>
            <a:r>
              <a:rPr lang="fr-FR" b="1" dirty="0" smtClean="0"/>
              <a:t>Accord donné par défaut pour vente petit </a:t>
            </a:r>
            <a:r>
              <a:rPr lang="fr-FR" b="1" dirty="0" err="1" smtClean="0"/>
              <a:t>materiel</a:t>
            </a:r>
            <a:r>
              <a:rPr lang="fr-FR" b="1" dirty="0" smtClean="0"/>
              <a:t> vélo =&gt; accord donné</a:t>
            </a:r>
          </a:p>
          <a:p>
            <a:pPr marL="0" indent="0">
              <a:buNone/>
            </a:pPr>
            <a:endParaRPr lang="fr-FR" b="1" dirty="0"/>
          </a:p>
        </p:txBody>
      </p:sp>
      <p:sp>
        <p:nvSpPr>
          <p:cNvPr id="6" name="ZoneTexte 5"/>
          <p:cNvSpPr txBox="1"/>
          <p:nvPr/>
        </p:nvSpPr>
        <p:spPr>
          <a:xfrm>
            <a:off x="4716016" y="4869160"/>
            <a:ext cx="3995936" cy="1323439"/>
          </a:xfrm>
          <a:prstGeom prst="rect">
            <a:avLst/>
          </a:prstGeom>
          <a:noFill/>
        </p:spPr>
        <p:txBody>
          <a:bodyPr wrap="square" rtlCol="0">
            <a:spAutoFit/>
          </a:bodyPr>
          <a:lstStyle/>
          <a:p>
            <a:pPr lvl="0"/>
            <a:r>
              <a:rPr lang="fr-FR" sz="1600" dirty="0"/>
              <a:t>Il sera difficile de trouver une place de parking samedi (Vigipirate): privilégier le vélo</a:t>
            </a:r>
          </a:p>
          <a:p>
            <a:pPr lvl="0"/>
            <a:r>
              <a:rPr lang="fr-FR" sz="1600" dirty="0"/>
              <a:t>Des barrières Vauban demandées à l’intérieur pour accrocher son vélo</a:t>
            </a:r>
            <a:endParaRPr lang="en-US" sz="1600" dirty="0"/>
          </a:p>
          <a:p>
            <a:endParaRPr lang="en-US" sz="1600" dirty="0"/>
          </a:p>
        </p:txBody>
      </p:sp>
      <p:pic>
        <p:nvPicPr>
          <p:cNvPr id="8196" name="Picture 4" descr="JPEG - 508.6Â k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1268760"/>
            <a:ext cx="3500920" cy="51358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49871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vert="horz" lIns="91440" tIns="45720" rIns="91440" bIns="45720" rtlCol="0" anchor="ctr">
            <a:norm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r>
              <a:rPr lang="fr-FR" b="1" dirty="0">
                <a:ln/>
                <a:solidFill>
                  <a:schemeClr val="accent3"/>
                </a:solidFill>
              </a:rPr>
              <a:t>Roulement Accueil Stand</a:t>
            </a:r>
            <a:endParaRPr lang="en-US" b="1" dirty="0">
              <a:ln/>
              <a:solidFill>
                <a:schemeClr val="accent3"/>
              </a:solidFill>
            </a:endParaRPr>
          </a:p>
        </p:txBody>
      </p:sp>
      <p:sp>
        <p:nvSpPr>
          <p:cNvPr id="3" name="Espace réservé du contenu 2"/>
          <p:cNvSpPr>
            <a:spLocks noGrp="1"/>
          </p:cNvSpPr>
          <p:nvPr>
            <p:ph idx="1"/>
          </p:nvPr>
        </p:nvSpPr>
        <p:spPr/>
        <p:txBody>
          <a:bodyPr/>
          <a:lstStyle/>
          <a:p>
            <a:endParaRPr lang="en-US"/>
          </a:p>
        </p:txBody>
      </p:sp>
      <p:graphicFrame>
        <p:nvGraphicFramePr>
          <p:cNvPr id="4" name="Tableau 3"/>
          <p:cNvGraphicFramePr>
            <a:graphicFrameLocks noGrp="1"/>
          </p:cNvGraphicFramePr>
          <p:nvPr>
            <p:extLst>
              <p:ext uri="{D42A27DB-BD31-4B8C-83A1-F6EECF244321}">
                <p14:modId xmlns:p14="http://schemas.microsoft.com/office/powerpoint/2010/main" val="4160523099"/>
              </p:ext>
            </p:extLst>
          </p:nvPr>
        </p:nvGraphicFramePr>
        <p:xfrm>
          <a:off x="611560" y="1268760"/>
          <a:ext cx="8144951" cy="5267527"/>
        </p:xfrm>
        <a:graphic>
          <a:graphicData uri="http://schemas.openxmlformats.org/drawingml/2006/table">
            <a:tbl>
              <a:tblPr firstRow="1" bandRow="1">
                <a:tableStyleId>{5C22544A-7EE6-4342-B048-85BDC9FD1C3A}</a:tableStyleId>
              </a:tblPr>
              <a:tblGrid>
                <a:gridCol w="1412174"/>
                <a:gridCol w="1908241"/>
                <a:gridCol w="1152128"/>
                <a:gridCol w="1080120"/>
                <a:gridCol w="1296144"/>
                <a:gridCol w="1296144"/>
              </a:tblGrid>
              <a:tr h="964319">
                <a:tc>
                  <a:txBody>
                    <a:bodyPr/>
                    <a:lstStyle/>
                    <a:p>
                      <a:r>
                        <a:rPr lang="fr-FR" sz="1400" dirty="0" smtClean="0"/>
                        <a:t>Roulement</a:t>
                      </a:r>
                      <a:endParaRPr lang="en-US" sz="1400" dirty="0"/>
                    </a:p>
                  </a:txBody>
                  <a:tcPr/>
                </a:tc>
                <a:tc>
                  <a:txBody>
                    <a:bodyPr/>
                    <a:lstStyle/>
                    <a:p>
                      <a:r>
                        <a:rPr lang="fr-FR" sz="1400" dirty="0" smtClean="0"/>
                        <a:t>Matin</a:t>
                      </a:r>
                    </a:p>
                    <a:p>
                      <a:r>
                        <a:rPr lang="fr-FR" sz="1400" dirty="0" smtClean="0"/>
                        <a:t>9h</a:t>
                      </a:r>
                      <a:r>
                        <a:rPr lang="fr-FR" sz="1400" baseline="0" dirty="0" smtClean="0"/>
                        <a:t> – 11h30</a:t>
                      </a:r>
                      <a:endParaRPr lang="en-US" sz="1400" dirty="0"/>
                    </a:p>
                  </a:txBody>
                  <a:tcPr/>
                </a:tc>
                <a:tc>
                  <a:txBody>
                    <a:bodyPr/>
                    <a:lstStyle/>
                    <a:p>
                      <a:r>
                        <a:rPr lang="fr-FR" sz="1400" dirty="0" smtClean="0"/>
                        <a:t>Matin</a:t>
                      </a:r>
                    </a:p>
                    <a:p>
                      <a:pPr marL="0" marR="0" indent="0" algn="l" defTabSz="914400" rtl="0" eaLnBrk="1" fontAlgn="auto" latinLnBrk="0" hangingPunct="1">
                        <a:lnSpc>
                          <a:spcPct val="100000"/>
                        </a:lnSpc>
                        <a:spcBef>
                          <a:spcPts val="0"/>
                        </a:spcBef>
                        <a:spcAft>
                          <a:spcPts val="0"/>
                        </a:spcAft>
                        <a:buClrTx/>
                        <a:buSzTx/>
                        <a:buFontTx/>
                        <a:buNone/>
                        <a:tabLst/>
                        <a:defRPr/>
                      </a:pPr>
                      <a:r>
                        <a:rPr lang="fr-FR" sz="1400" baseline="0" dirty="0" smtClean="0"/>
                        <a:t>11h30 – 13h</a:t>
                      </a:r>
                      <a:endParaRPr lang="en-US" sz="1400" dirty="0"/>
                    </a:p>
                  </a:txBody>
                  <a:tcPr/>
                </a:tc>
                <a:tc>
                  <a:txBody>
                    <a:bodyPr/>
                    <a:lstStyle/>
                    <a:p>
                      <a:r>
                        <a:rPr lang="fr-FR" sz="1400" dirty="0" smtClean="0"/>
                        <a:t>13h-14h</a:t>
                      </a:r>
                      <a:endParaRPr lang="en-US" sz="1400" dirty="0"/>
                    </a:p>
                  </a:txBody>
                  <a:tcPr/>
                </a:tc>
                <a:tc>
                  <a:txBody>
                    <a:bodyPr/>
                    <a:lstStyle/>
                    <a:p>
                      <a:r>
                        <a:rPr lang="fr-FR" sz="1400" dirty="0" smtClean="0"/>
                        <a:t>Après-midi</a:t>
                      </a:r>
                    </a:p>
                    <a:p>
                      <a:r>
                        <a:rPr lang="fr-FR" sz="1400" dirty="0" smtClean="0"/>
                        <a:t>14h-16h</a:t>
                      </a:r>
                      <a:endParaRPr lang="en-US" sz="1400" dirty="0"/>
                    </a:p>
                  </a:txBody>
                  <a:tcPr/>
                </a:tc>
                <a:tc>
                  <a:txBody>
                    <a:bodyPr/>
                    <a:lstStyle/>
                    <a:p>
                      <a:r>
                        <a:rPr lang="fr-FR" sz="1400" dirty="0" smtClean="0"/>
                        <a:t>Après-midi</a:t>
                      </a:r>
                    </a:p>
                    <a:p>
                      <a:r>
                        <a:rPr lang="fr-FR" sz="1400" dirty="0" smtClean="0"/>
                        <a:t>16h-18h</a:t>
                      </a:r>
                      <a:endParaRPr lang="en-US" sz="1400" dirty="0" smtClean="0"/>
                    </a:p>
                    <a:p>
                      <a:endParaRPr lang="en-US" sz="1400" dirty="0"/>
                    </a:p>
                  </a:txBody>
                  <a:tcPr/>
                </a:tc>
              </a:tr>
              <a:tr h="537901">
                <a:tc>
                  <a:txBody>
                    <a:bodyPr/>
                    <a:lstStyle/>
                    <a:p>
                      <a:r>
                        <a:rPr lang="en-US" sz="1600" dirty="0" smtClean="0"/>
                        <a:t>Sabine</a:t>
                      </a:r>
                      <a:endParaRPr lang="en-US" sz="1600" dirty="0"/>
                    </a:p>
                  </a:txBody>
                  <a:tcPr/>
                </a:tc>
                <a:tc>
                  <a:txBody>
                    <a:bodyPr/>
                    <a:lstStyle/>
                    <a:p>
                      <a:r>
                        <a:rPr lang="en-US" sz="1600" dirty="0" smtClean="0"/>
                        <a:t>x</a:t>
                      </a:r>
                      <a:endParaRPr lang="en-US" sz="1600" dirty="0"/>
                    </a:p>
                  </a:txBody>
                  <a:tcPr/>
                </a:tc>
                <a:tc>
                  <a:txBody>
                    <a:bodyPr/>
                    <a:lstStyle/>
                    <a:p>
                      <a:r>
                        <a:rPr lang="en-US" sz="1600" dirty="0" smtClean="0"/>
                        <a:t>x</a:t>
                      </a:r>
                      <a:endParaRPr lang="en-US" sz="1600" dirty="0"/>
                    </a:p>
                  </a:txBody>
                  <a:tcPr/>
                </a:tc>
                <a:tc>
                  <a:txBody>
                    <a:bodyPr/>
                    <a:lstStyle/>
                    <a:p>
                      <a:r>
                        <a:rPr lang="en-US" sz="1600" dirty="0" smtClean="0"/>
                        <a:t>?</a:t>
                      </a:r>
                      <a:endParaRPr lang="en-US" sz="1600" dirty="0"/>
                    </a:p>
                  </a:txBody>
                  <a:tcPr/>
                </a:tc>
                <a:tc>
                  <a:txBody>
                    <a:bodyPr/>
                    <a:lstStyle/>
                    <a:p>
                      <a:r>
                        <a:rPr lang="en-US" sz="1600" dirty="0" smtClean="0"/>
                        <a:t>x</a:t>
                      </a:r>
                      <a:endParaRPr lang="en-US" sz="1600" dirty="0"/>
                    </a:p>
                  </a:txBody>
                  <a:tcPr/>
                </a:tc>
                <a:tc>
                  <a:txBody>
                    <a:bodyPr/>
                    <a:lstStyle/>
                    <a:p>
                      <a:r>
                        <a:rPr lang="en-US" sz="1600" dirty="0" smtClean="0"/>
                        <a:t>x</a:t>
                      </a:r>
                      <a:endParaRPr lang="en-US" sz="1600" dirty="0"/>
                    </a:p>
                  </a:txBody>
                  <a:tcPr/>
                </a:tc>
              </a:tr>
              <a:tr h="537901">
                <a:tc>
                  <a:txBody>
                    <a:bodyPr/>
                    <a:lstStyle/>
                    <a:p>
                      <a:r>
                        <a:rPr lang="en-US" sz="1600" dirty="0" smtClean="0"/>
                        <a:t>Bernard</a:t>
                      </a:r>
                      <a:endParaRPr lang="en-US" sz="1600" dirty="0"/>
                    </a:p>
                  </a:txBody>
                  <a:tcPr/>
                </a:tc>
                <a:tc>
                  <a:txBody>
                    <a:bodyPr/>
                    <a:lstStyle/>
                    <a:p>
                      <a:endParaRPr lang="en-US" sz="1600" dirty="0"/>
                    </a:p>
                  </a:txBody>
                  <a:tcPr/>
                </a:tc>
                <a:tc>
                  <a:txBody>
                    <a:bodyPr/>
                    <a:lstStyle/>
                    <a:p>
                      <a:endParaRPr lang="en-US" sz="1600" dirty="0"/>
                    </a:p>
                  </a:txBody>
                  <a:tcPr/>
                </a:tc>
                <a:tc>
                  <a:txBody>
                    <a:bodyPr/>
                    <a:lstStyle/>
                    <a:p>
                      <a:endParaRPr lang="en-US" sz="1600" dirty="0"/>
                    </a:p>
                  </a:txBody>
                  <a:tcPr/>
                </a:tc>
                <a:tc>
                  <a:txBody>
                    <a:bodyPr/>
                    <a:lstStyle/>
                    <a:p>
                      <a:r>
                        <a:rPr lang="en-US" sz="1600" dirty="0" smtClean="0"/>
                        <a:t>x</a:t>
                      </a:r>
                      <a:endParaRPr lang="en-US" sz="1600" dirty="0"/>
                    </a:p>
                  </a:txBody>
                  <a:tcPr/>
                </a:tc>
                <a:tc>
                  <a:txBody>
                    <a:bodyPr/>
                    <a:lstStyle/>
                    <a:p>
                      <a:r>
                        <a:rPr lang="en-US" sz="1600" dirty="0" smtClean="0"/>
                        <a:t>x</a:t>
                      </a:r>
                      <a:endParaRPr lang="en-US" sz="1600" dirty="0"/>
                    </a:p>
                  </a:txBody>
                  <a:tcPr/>
                </a:tc>
              </a:tr>
              <a:tr h="537901">
                <a:tc>
                  <a:txBody>
                    <a:bodyPr/>
                    <a:lstStyle/>
                    <a:p>
                      <a:r>
                        <a:rPr lang="en-US" sz="1600" dirty="0" smtClean="0"/>
                        <a:t>Jean-Michel</a:t>
                      </a:r>
                      <a:endParaRPr lang="en-US" sz="1600" dirty="0"/>
                    </a:p>
                  </a:txBody>
                  <a:tcPr/>
                </a:tc>
                <a:tc>
                  <a:txBody>
                    <a:bodyPr/>
                    <a:lstStyle/>
                    <a:p>
                      <a:r>
                        <a:rPr lang="en-US" sz="1600" dirty="0" smtClean="0"/>
                        <a:t>x</a:t>
                      </a:r>
                      <a:endParaRPr lang="en-US" sz="1600" dirty="0"/>
                    </a:p>
                  </a:txBody>
                  <a:tcPr/>
                </a:tc>
                <a:tc>
                  <a:txBody>
                    <a:bodyPr/>
                    <a:lstStyle/>
                    <a:p>
                      <a:r>
                        <a:rPr lang="en-US" sz="1600" dirty="0" smtClean="0"/>
                        <a:t>x</a:t>
                      </a:r>
                      <a:endParaRPr lang="en-US" sz="1600" dirty="0"/>
                    </a:p>
                  </a:txBody>
                  <a:tcPr/>
                </a:tc>
                <a:tc>
                  <a:txBody>
                    <a:bodyPr/>
                    <a:lstStyle/>
                    <a:p>
                      <a:endParaRPr lang="en-US" sz="1600" dirty="0"/>
                    </a:p>
                  </a:txBody>
                  <a:tcPr/>
                </a:tc>
                <a:tc>
                  <a:txBody>
                    <a:bodyPr/>
                    <a:lstStyle/>
                    <a:p>
                      <a:endParaRPr lang="en-US" sz="1600"/>
                    </a:p>
                  </a:txBody>
                  <a:tcPr/>
                </a:tc>
                <a:tc>
                  <a:txBody>
                    <a:bodyPr/>
                    <a:lstStyle/>
                    <a:p>
                      <a:endParaRPr lang="en-US" sz="1600" dirty="0"/>
                    </a:p>
                  </a:txBody>
                  <a:tcPr/>
                </a:tc>
              </a:tr>
              <a:tr h="537901">
                <a:tc>
                  <a:txBody>
                    <a:bodyPr/>
                    <a:lstStyle/>
                    <a:p>
                      <a:r>
                        <a:rPr lang="en-US" sz="1600" dirty="0" smtClean="0"/>
                        <a:t>Karine</a:t>
                      </a:r>
                      <a:endParaRPr lang="en-US" sz="1600" dirty="0"/>
                    </a:p>
                  </a:txBody>
                  <a:tcPr/>
                </a:tc>
                <a:tc>
                  <a:txBody>
                    <a:bodyPr/>
                    <a:lstStyle/>
                    <a:p>
                      <a:r>
                        <a:rPr lang="en-US" sz="1600" dirty="0" smtClean="0"/>
                        <a:t>x</a:t>
                      </a:r>
                      <a:endParaRPr lang="en-US" sz="1600" dirty="0"/>
                    </a:p>
                  </a:txBody>
                  <a:tcPr/>
                </a:tc>
                <a:tc>
                  <a:txBody>
                    <a:bodyPr/>
                    <a:lstStyle/>
                    <a:p>
                      <a:endParaRPr lang="en-US" sz="1600" dirty="0"/>
                    </a:p>
                  </a:txBody>
                  <a:tcPr/>
                </a:tc>
                <a:tc>
                  <a:txBody>
                    <a:bodyPr/>
                    <a:lstStyle/>
                    <a:p>
                      <a:endParaRPr lang="en-US" sz="1600" dirty="0"/>
                    </a:p>
                  </a:txBody>
                  <a:tcPr/>
                </a:tc>
                <a:tc>
                  <a:txBody>
                    <a:bodyPr/>
                    <a:lstStyle/>
                    <a:p>
                      <a:endParaRPr lang="en-US" sz="1600" dirty="0"/>
                    </a:p>
                  </a:txBody>
                  <a:tcPr/>
                </a:tc>
                <a:tc>
                  <a:txBody>
                    <a:bodyPr/>
                    <a:lstStyle/>
                    <a:p>
                      <a:endParaRPr lang="en-US" sz="1600" dirty="0"/>
                    </a:p>
                  </a:txBody>
                  <a:tcPr/>
                </a:tc>
              </a:tr>
              <a:tr h="537901">
                <a:tc>
                  <a:txBody>
                    <a:bodyPr/>
                    <a:lstStyle/>
                    <a:p>
                      <a:r>
                        <a:rPr lang="en-US" dirty="0" smtClean="0"/>
                        <a:t>Dom &amp; Tom</a:t>
                      </a:r>
                      <a:endParaRPr lang="en-US" dirty="0"/>
                    </a:p>
                  </a:txBody>
                  <a:tcPr/>
                </a:tc>
                <a:tc>
                  <a:txBody>
                    <a:bodyPr/>
                    <a:lstStyle/>
                    <a:p>
                      <a:endParaRPr lang="en-US" dirty="0"/>
                    </a:p>
                  </a:txBody>
                  <a:tcPr/>
                </a:tc>
                <a:tc>
                  <a:txBody>
                    <a:bodyPr/>
                    <a:lstStyle/>
                    <a:p>
                      <a:endParaRPr lang="en-US" sz="1600" dirty="0"/>
                    </a:p>
                  </a:txBody>
                  <a:tcPr/>
                </a:tc>
                <a:tc>
                  <a:txBody>
                    <a:bodyPr/>
                    <a:lstStyle/>
                    <a:p>
                      <a:endParaRPr lang="en-US" sz="1600" dirty="0"/>
                    </a:p>
                  </a:txBody>
                  <a:tcPr/>
                </a:tc>
                <a:tc>
                  <a:txBody>
                    <a:bodyPr/>
                    <a:lstStyle/>
                    <a:p>
                      <a:r>
                        <a:rPr lang="en-US" sz="1600" dirty="0" smtClean="0"/>
                        <a:t>x</a:t>
                      </a:r>
                      <a:endParaRPr lang="en-US" sz="1600" dirty="0"/>
                    </a:p>
                  </a:txBody>
                  <a:tcPr/>
                </a:tc>
                <a:tc>
                  <a:txBody>
                    <a:bodyPr/>
                    <a:lstStyle/>
                    <a:p>
                      <a:endParaRPr lang="en-US" sz="1600" dirty="0"/>
                    </a:p>
                  </a:txBody>
                  <a:tcPr/>
                </a:tc>
              </a:tr>
              <a:tr h="537901">
                <a:tc>
                  <a:txBody>
                    <a:bodyPr/>
                    <a:lstStyle/>
                    <a:p>
                      <a:r>
                        <a:rPr lang="en-US" dirty="0" err="1" smtClean="0"/>
                        <a:t>Cyprien</a:t>
                      </a:r>
                      <a:endParaRPr lang="en-US" dirty="0"/>
                    </a:p>
                  </a:txBody>
                  <a:tcPr/>
                </a:tc>
                <a:tc>
                  <a:txBody>
                    <a:bodyPr/>
                    <a:lstStyle/>
                    <a:p>
                      <a:r>
                        <a:rPr lang="en-US" dirty="0" smtClean="0"/>
                        <a:t>x</a:t>
                      </a:r>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sz="1600" dirty="0"/>
                    </a:p>
                  </a:txBody>
                  <a:tcPr/>
                </a:tc>
              </a:tr>
              <a:tr h="537901">
                <a:tc>
                  <a:txBody>
                    <a:bodyPr/>
                    <a:lstStyle/>
                    <a:p>
                      <a:r>
                        <a:rPr lang="en-US" sz="1600" dirty="0" smtClean="0"/>
                        <a:t>Isabelle</a:t>
                      </a:r>
                      <a:endParaRPr lang="en-US" sz="1600" dirty="0"/>
                    </a:p>
                  </a:txBody>
                  <a:tcPr/>
                </a:tc>
                <a:tc>
                  <a:txBody>
                    <a:bodyPr/>
                    <a:lstStyle/>
                    <a:p>
                      <a:endParaRPr lang="en-US" sz="1600" dirty="0"/>
                    </a:p>
                  </a:txBody>
                  <a:tcPr/>
                </a:tc>
                <a:tc>
                  <a:txBody>
                    <a:bodyPr/>
                    <a:lstStyle/>
                    <a:p>
                      <a:endParaRPr lang="en-US" sz="1600" dirty="0"/>
                    </a:p>
                  </a:txBody>
                  <a:tcPr/>
                </a:tc>
                <a:tc>
                  <a:txBody>
                    <a:bodyPr/>
                    <a:lstStyle/>
                    <a:p>
                      <a:endParaRPr lang="en-US" sz="1600" dirty="0"/>
                    </a:p>
                  </a:txBody>
                  <a:tcPr/>
                </a:tc>
                <a:tc>
                  <a:txBody>
                    <a:bodyPr/>
                    <a:lstStyle/>
                    <a:p>
                      <a:r>
                        <a:rPr lang="en-US" sz="1600" dirty="0" smtClean="0"/>
                        <a:t>x</a:t>
                      </a:r>
                      <a:endParaRPr lang="en-US" sz="1600" dirty="0"/>
                    </a:p>
                  </a:txBody>
                  <a:tcPr/>
                </a:tc>
                <a:tc>
                  <a:txBody>
                    <a:bodyPr/>
                    <a:lstStyle/>
                    <a:p>
                      <a:r>
                        <a:rPr lang="en-US" sz="1600" dirty="0" smtClean="0"/>
                        <a:t>x</a:t>
                      </a:r>
                      <a:endParaRPr lang="en-US" sz="1600" dirty="0"/>
                    </a:p>
                  </a:txBody>
                  <a:tcPr/>
                </a:tc>
              </a:tr>
              <a:tr h="537901">
                <a:tc>
                  <a:txBody>
                    <a:bodyPr/>
                    <a:lstStyle/>
                    <a:p>
                      <a:endParaRPr lang="en-US" sz="1600" dirty="0"/>
                    </a:p>
                  </a:txBody>
                  <a:tcPr/>
                </a:tc>
                <a:tc>
                  <a:txBody>
                    <a:bodyPr/>
                    <a:lstStyle/>
                    <a:p>
                      <a:endParaRPr lang="en-US" sz="1600" dirty="0"/>
                    </a:p>
                  </a:txBody>
                  <a:tcPr/>
                </a:tc>
                <a:tc>
                  <a:txBody>
                    <a:bodyPr/>
                    <a:lstStyle/>
                    <a:p>
                      <a:endParaRPr lang="en-US" sz="1600" dirty="0"/>
                    </a:p>
                  </a:txBody>
                  <a:tcPr/>
                </a:tc>
                <a:tc>
                  <a:txBody>
                    <a:bodyPr/>
                    <a:lstStyle/>
                    <a:p>
                      <a:endParaRPr lang="en-US" sz="1600" dirty="0"/>
                    </a:p>
                  </a:txBody>
                  <a:tcPr/>
                </a:tc>
                <a:tc>
                  <a:txBody>
                    <a:bodyPr/>
                    <a:lstStyle/>
                    <a:p>
                      <a:endParaRPr lang="en-US" sz="1600" dirty="0"/>
                    </a:p>
                  </a:txBody>
                  <a:tcPr/>
                </a:tc>
                <a:tc>
                  <a:txBody>
                    <a:bodyPr/>
                    <a:lstStyle/>
                    <a:p>
                      <a:endParaRPr lang="en-US" sz="1600" dirty="0"/>
                    </a:p>
                  </a:txBody>
                  <a:tcPr/>
                </a:tc>
              </a:tr>
            </a:tbl>
          </a:graphicData>
        </a:graphic>
      </p:graphicFrame>
    </p:spTree>
    <p:extLst>
      <p:ext uri="{BB962C8B-B14F-4D97-AF65-F5344CB8AC3E}">
        <p14:creationId xmlns:p14="http://schemas.microsoft.com/office/powerpoint/2010/main" val="19727982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vert="horz" lIns="91440" tIns="45720" rIns="91440" bIns="45720" rtlCol="0" anchor="ctr">
            <a:normAutofit/>
          </a:bodyPr>
          <a:lstStyle/>
          <a:p>
            <a:r>
              <a:rPr lang="fr-FR" sz="4000" b="1" dirty="0">
                <a:ln/>
                <a:solidFill>
                  <a:schemeClr val="accent3"/>
                </a:solidFill>
              </a:rPr>
              <a:t>Dimanche </a:t>
            </a:r>
            <a:r>
              <a:rPr lang="fr-FR" sz="4000" b="1" dirty="0" smtClean="0">
                <a:ln/>
                <a:solidFill>
                  <a:schemeClr val="accent3"/>
                </a:solidFill>
              </a:rPr>
              <a:t>22 – </a:t>
            </a:r>
            <a:r>
              <a:rPr lang="fr-FR" sz="4000" b="1" dirty="0">
                <a:ln/>
                <a:solidFill>
                  <a:schemeClr val="accent3"/>
                </a:solidFill>
              </a:rPr>
              <a:t>Paris sans Voiture</a:t>
            </a:r>
          </a:p>
        </p:txBody>
      </p:sp>
      <p:sp>
        <p:nvSpPr>
          <p:cNvPr id="3" name="Espace réservé du contenu 2"/>
          <p:cNvSpPr>
            <a:spLocks noGrp="1"/>
          </p:cNvSpPr>
          <p:nvPr>
            <p:ph idx="1"/>
          </p:nvPr>
        </p:nvSpPr>
        <p:spPr>
          <a:xfrm>
            <a:off x="457200" y="1052736"/>
            <a:ext cx="8229600" cy="4525963"/>
          </a:xfrm>
        </p:spPr>
        <p:txBody>
          <a:bodyPr>
            <a:normAutofit/>
          </a:bodyPr>
          <a:lstStyle/>
          <a:p>
            <a:pPr lvl="0"/>
            <a:r>
              <a:rPr lang="fr-FR" dirty="0">
                <a:hlinkClick r:id="rId2"/>
              </a:rPr>
              <a:t>https://</a:t>
            </a:r>
            <a:r>
              <a:rPr lang="fr-FR" dirty="0" err="1" smtClean="0">
                <a:hlinkClick r:id="rId2"/>
              </a:rPr>
              <a:t>www.paris.fr</a:t>
            </a:r>
            <a:r>
              <a:rPr lang="fr-FR" dirty="0" smtClean="0">
                <a:hlinkClick r:id="rId2"/>
              </a:rPr>
              <a:t>/</a:t>
            </a:r>
            <a:r>
              <a:rPr lang="fr-FR" dirty="0" err="1" smtClean="0">
                <a:hlinkClick r:id="rId2"/>
              </a:rPr>
              <a:t>journeesansvoiture</a:t>
            </a:r>
            <a:endParaRPr lang="fr-FR" dirty="0" smtClean="0"/>
          </a:p>
          <a:p>
            <a:pPr lvl="0"/>
            <a:endParaRPr lang="fr-FR" dirty="0"/>
          </a:p>
          <a:p>
            <a:pPr lvl="0"/>
            <a:endParaRPr lang="fr-FR" dirty="0"/>
          </a:p>
          <a:p>
            <a:pPr lvl="0"/>
            <a:endParaRPr lang="fr-FR" dirty="0"/>
          </a:p>
          <a:p>
            <a:endParaRPr lang="fr-FR" dirty="0"/>
          </a:p>
        </p:txBody>
      </p:sp>
      <p:pic>
        <p:nvPicPr>
          <p:cNvPr id="4098" name="Picture 2" descr="http://user-images.strikinglycdn.com/res/hrscywv4p/image/upload/c_limit,fl_lossy,h_9000,w_1920,f_auto,q_auto/1577926/Capture_d_e%CC%81cran_1_uikmdv.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7704" y="2132856"/>
            <a:ext cx="5422801" cy="40757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36927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48680"/>
            <a:ext cx="9103532" cy="55533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271083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6" y="332656"/>
            <a:ext cx="9282940" cy="61062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106999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1513" y="385763"/>
            <a:ext cx="7800975" cy="6086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518668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6934" y="77437"/>
            <a:ext cx="7641481" cy="66242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2981282"/>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2416</TotalTime>
  <Words>478</Words>
  <Application>Microsoft Office PowerPoint</Application>
  <PresentationFormat>Affichage à l'écran (4:3)</PresentationFormat>
  <Paragraphs>194</Paragraphs>
  <Slides>27</Slides>
  <Notes>0</Notes>
  <HiddenSlides>0</HiddenSlides>
  <MMClips>0</MMClips>
  <ScaleCrop>false</ScaleCrop>
  <HeadingPairs>
    <vt:vector size="4" baseType="variant">
      <vt:variant>
        <vt:lpstr>Thème</vt:lpstr>
      </vt:variant>
      <vt:variant>
        <vt:i4>1</vt:i4>
      </vt:variant>
      <vt:variant>
        <vt:lpstr>Titres des diapositives</vt:lpstr>
      </vt:variant>
      <vt:variant>
        <vt:i4>27</vt:i4>
      </vt:variant>
    </vt:vector>
  </HeadingPairs>
  <TitlesOfParts>
    <vt:vector size="28" baseType="lpstr">
      <vt:lpstr>Thème Office</vt:lpstr>
      <vt:lpstr>Réunion</vt:lpstr>
      <vt:lpstr>Ordre du Jour</vt:lpstr>
      <vt:lpstr>Stand du Village Associatif </vt:lpstr>
      <vt:lpstr>Roulement Accueil Stand</vt:lpstr>
      <vt:lpstr>Dimanche 22 – Paris sans Voiture</vt:lpstr>
      <vt:lpstr>Présentation PowerPoint</vt:lpstr>
      <vt:lpstr>Présentation PowerPoint</vt:lpstr>
      <vt:lpstr>Présentation PowerPoint</vt:lpstr>
      <vt:lpstr>Présentation PowerPoint</vt:lpstr>
      <vt:lpstr>Présentation PowerPoint</vt:lpstr>
      <vt:lpstr>Présentation PowerPoint</vt:lpstr>
      <vt:lpstr>Proposition de circuit</vt:lpstr>
      <vt:lpstr>Prochaines dates/événement à fixer : </vt:lpstr>
      <vt:lpstr>Présentation PowerPoint</vt:lpstr>
      <vt:lpstr>Actualités – Evénements</vt:lpstr>
      <vt:lpstr>PAV 1ere Association à participer Stand de la Green House</vt:lpstr>
      <vt:lpstr>Prochaines dates/événement à fixer : </vt:lpstr>
      <vt:lpstr>Présentation PowerPoint</vt:lpstr>
      <vt:lpstr>Retour positif Mairie – Arceaux Vélo</vt:lpstr>
      <vt:lpstr>Suite à cartopartie du 12 Mai 18</vt:lpstr>
      <vt:lpstr>Baromètre des Villes Cyclables</vt:lpstr>
      <vt:lpstr>Présentation PowerPoint</vt:lpstr>
      <vt:lpstr>Autres infos</vt:lpstr>
      <vt:lpstr>Présentation PowerPoint</vt:lpstr>
      <vt:lpstr>Altival</vt:lpstr>
      <vt:lpstr>Autres Dates MDB</vt:lpstr>
      <vt:lpstr>MERCI!</vt:lpstr>
    </vt:vector>
  </TitlesOfParts>
  <Company>sanofi-aventis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PAV Alfortville</dc:title>
  <dc:creator>Dellerm, Sabine /FR</dc:creator>
  <cp:lastModifiedBy>Dellerm, Sabine /FR</cp:lastModifiedBy>
  <cp:revision>223</cp:revision>
  <dcterms:created xsi:type="dcterms:W3CDTF">2017-09-01T15:15:59Z</dcterms:created>
  <dcterms:modified xsi:type="dcterms:W3CDTF">2019-09-13T11:07:54Z</dcterms:modified>
</cp:coreProperties>
</file>